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33"/>
  </p:notesMasterIdLst>
  <p:sldIdLst>
    <p:sldId id="256" r:id="rId2"/>
    <p:sldId id="257" r:id="rId3"/>
    <p:sldId id="264" r:id="rId4"/>
    <p:sldId id="258" r:id="rId5"/>
    <p:sldId id="259" r:id="rId6"/>
    <p:sldId id="261" r:id="rId7"/>
    <p:sldId id="281" r:id="rId8"/>
    <p:sldId id="260" r:id="rId9"/>
    <p:sldId id="262" r:id="rId10"/>
    <p:sldId id="263" r:id="rId11"/>
    <p:sldId id="265" r:id="rId12"/>
    <p:sldId id="273" r:id="rId13"/>
    <p:sldId id="268" r:id="rId14"/>
    <p:sldId id="276" r:id="rId15"/>
    <p:sldId id="269" r:id="rId16"/>
    <p:sldId id="277" r:id="rId17"/>
    <p:sldId id="266" r:id="rId18"/>
    <p:sldId id="274" r:id="rId19"/>
    <p:sldId id="283" r:id="rId20"/>
    <p:sldId id="270" r:id="rId21"/>
    <p:sldId id="284" r:id="rId22"/>
    <p:sldId id="282" r:id="rId23"/>
    <p:sldId id="285" r:id="rId24"/>
    <p:sldId id="278" r:id="rId25"/>
    <p:sldId id="280" r:id="rId26"/>
    <p:sldId id="286" r:id="rId27"/>
    <p:sldId id="287" r:id="rId28"/>
    <p:sldId id="288" r:id="rId29"/>
    <p:sldId id="289" r:id="rId30"/>
    <p:sldId id="290" r:id="rId31"/>
    <p:sldId id="27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3759"/>
  </p:normalViewPr>
  <p:slideViewPr>
    <p:cSldViewPr snapToGrid="0" snapToObjects="1">
      <p:cViewPr varScale="1">
        <p:scale>
          <a:sx n="119" d="100"/>
          <a:sy n="119" d="100"/>
        </p:scale>
        <p:origin x="3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9E173-67BD-044F-AF64-1A1634FEAC3A}" type="datetimeFigureOut">
              <a:rPr lang="en-US" smtClean="0"/>
              <a:t>3/3/22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A14BD9-5C6E-2F4E-8B15-158FAEF52F70}" type="slidenum">
              <a:rPr lang="en-US" smtClean="0"/>
              <a:t>‹#›</a:t>
            </a:fld>
            <a:endParaRPr lang="en-US"/>
          </a:p>
        </p:txBody>
      </p:sp>
    </p:spTree>
    <p:extLst>
      <p:ext uri="{BB962C8B-B14F-4D97-AF65-F5344CB8AC3E}">
        <p14:creationId xmlns:p14="http://schemas.microsoft.com/office/powerpoint/2010/main" val="3824022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Functional programming has received quite a bit of attention lately, with many modern programming languages implementing functional programming aspects and others declaring themselves “functional languages” altogether</a:t>
            </a:r>
          </a:p>
          <a:p>
            <a:r>
              <a:rPr lang="en-US" sz="1200" dirty="0"/>
              <a:t>But this begs the question, what is functional programming???</a:t>
            </a:r>
          </a:p>
          <a:p>
            <a:r>
              <a:rPr lang="en-US" sz="1200" b="1" dirty="0"/>
              <a:t>Functional programming </a:t>
            </a:r>
            <a:r>
              <a:rPr lang="en-US" sz="1200" dirty="0"/>
              <a:t>is a programming paradigm where programs are constructed </a:t>
            </a:r>
            <a:r>
              <a:rPr lang="en-US" sz="1200" u="sng" dirty="0"/>
              <a:t>by applying and composing functions</a:t>
            </a:r>
            <a:r>
              <a:rPr lang="en-US" sz="1200" dirty="0"/>
              <a:t>; functional programming treats computation as the evaluation of mathematical functions and avoids changing-state and mutable data</a:t>
            </a:r>
          </a:p>
          <a:p>
            <a:r>
              <a:rPr lang="en-US" sz="1200" dirty="0"/>
              <a:t>This definition leaves us with more questions than answers: what is a programming paradigm? What does it mean to apply and compose functions? What is meant by changing state and mutual data?</a:t>
            </a:r>
          </a:p>
          <a:p>
            <a:r>
              <a:rPr lang="en-US" sz="1200" dirty="0"/>
              <a:t>In order to understand this definition, it is important that we understand programming paradigms, the meaning of “applying and composing” functions, how we have come to understand computation and how this all differs from the styles of programming we are familiar with</a:t>
            </a:r>
          </a:p>
          <a:p>
            <a:endParaRPr lang="en-US" dirty="0"/>
          </a:p>
        </p:txBody>
      </p:sp>
      <p:sp>
        <p:nvSpPr>
          <p:cNvPr id="4" name="Slide Number Placeholder 3"/>
          <p:cNvSpPr>
            <a:spLocks noGrp="1"/>
          </p:cNvSpPr>
          <p:nvPr>
            <p:ph type="sldNum" sz="quarter" idx="5"/>
          </p:nvPr>
        </p:nvSpPr>
        <p:spPr/>
        <p:txBody>
          <a:bodyPr/>
          <a:lstStyle/>
          <a:p>
            <a:fld id="{F5A14BD9-5C6E-2F4E-8B15-158FAEF52F70}" type="slidenum">
              <a:rPr lang="en-US" smtClean="0"/>
              <a:t>3</a:t>
            </a:fld>
            <a:endParaRPr lang="en-US"/>
          </a:p>
        </p:txBody>
      </p:sp>
    </p:spTree>
    <p:extLst>
      <p:ext uri="{BB962C8B-B14F-4D97-AF65-F5344CB8AC3E}">
        <p14:creationId xmlns:p14="http://schemas.microsoft.com/office/powerpoint/2010/main" val="3042740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A14BD9-5C6E-2F4E-8B15-158FAEF52F70}" type="slidenum">
              <a:rPr lang="en-US" smtClean="0"/>
              <a:t>6</a:t>
            </a:fld>
            <a:endParaRPr lang="en-US"/>
          </a:p>
        </p:txBody>
      </p:sp>
    </p:spTree>
    <p:extLst>
      <p:ext uri="{BB962C8B-B14F-4D97-AF65-F5344CB8AC3E}">
        <p14:creationId xmlns:p14="http://schemas.microsoft.com/office/powerpoint/2010/main" val="4135003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Within the imperative and declarative programming paradigms are “sub-paradigms”</a:t>
            </a:r>
          </a:p>
          <a:p>
            <a:pPr marL="285750" indent="-285750">
              <a:buFont typeface="Arial" panose="020B0604020202020204" pitchFamily="34" charset="0"/>
              <a:buChar char="•"/>
            </a:pPr>
            <a:r>
              <a:rPr lang="en-US" dirty="0"/>
              <a:t>Procedural programming divides a program into “procedures” (better known as functions), wherein the program uses these functions to run from the top down</a:t>
            </a:r>
          </a:p>
          <a:p>
            <a:pPr marL="285750" indent="-285750">
              <a:buFont typeface="Arial" panose="020B0604020202020204" pitchFamily="34" charset="0"/>
              <a:buChar char="•"/>
            </a:pPr>
            <a:r>
              <a:rPr lang="en-US" dirty="0"/>
              <a:t>Object oriented programming organizes a program around data to be represented by classes; these classes define how one can access and modify these instances of data, called objects</a:t>
            </a:r>
          </a:p>
          <a:p>
            <a:pPr marL="285750" indent="-285750">
              <a:buFont typeface="Arial" panose="020B0604020202020204" pitchFamily="34" charset="0"/>
              <a:buChar char="•"/>
            </a:pPr>
            <a:r>
              <a:rPr lang="en-US" dirty="0"/>
              <a:t>Both these paradigms fall under imperative programming, so what about those falling under declarative?</a:t>
            </a:r>
          </a:p>
          <a:p>
            <a:pPr marL="285750" indent="-285750">
              <a:buFont typeface="Arial" panose="020B0604020202020204" pitchFamily="34" charset="0"/>
              <a:buChar char="•"/>
            </a:pPr>
            <a:r>
              <a:rPr lang="en-US" dirty="0"/>
              <a:t>In other words, what about functional programming???</a:t>
            </a:r>
          </a:p>
          <a:p>
            <a:endParaRPr lang="en-US" dirty="0"/>
          </a:p>
        </p:txBody>
      </p:sp>
      <p:sp>
        <p:nvSpPr>
          <p:cNvPr id="4" name="Slide Number Placeholder 3"/>
          <p:cNvSpPr>
            <a:spLocks noGrp="1"/>
          </p:cNvSpPr>
          <p:nvPr>
            <p:ph type="sldNum" sz="quarter" idx="5"/>
          </p:nvPr>
        </p:nvSpPr>
        <p:spPr/>
        <p:txBody>
          <a:bodyPr/>
          <a:lstStyle/>
          <a:p>
            <a:fld id="{F5A14BD9-5C6E-2F4E-8B15-158FAEF52F70}" type="slidenum">
              <a:rPr lang="en-US" smtClean="0"/>
              <a:t>8</a:t>
            </a:fld>
            <a:endParaRPr lang="en-US"/>
          </a:p>
        </p:txBody>
      </p:sp>
    </p:spTree>
    <p:extLst>
      <p:ext uri="{BB962C8B-B14F-4D97-AF65-F5344CB8AC3E}">
        <p14:creationId xmlns:p14="http://schemas.microsoft.com/office/powerpoint/2010/main" val="2250537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28600" defTabSz="914400">
              <a:lnSpc>
                <a:spcPct val="110000"/>
              </a:lnSpc>
              <a:spcAft>
                <a:spcPts val="600"/>
              </a:spcAft>
              <a:buSzPct val="125000"/>
              <a:buFont typeface="Arial" panose="020B0604020202020204" pitchFamily="34" charset="0"/>
              <a:buChar char="•"/>
            </a:pPr>
            <a:r>
              <a:rPr lang="en-US" sz="1200" dirty="0"/>
              <a:t>In the 1930s, mathematician Alonzo Church developed lambda calculus, a formal system in mathematical logic for expressing computation</a:t>
            </a:r>
          </a:p>
          <a:p>
            <a:pPr marL="285750" indent="-228600" defTabSz="914400">
              <a:lnSpc>
                <a:spcPct val="110000"/>
              </a:lnSpc>
              <a:spcAft>
                <a:spcPts val="600"/>
              </a:spcAft>
              <a:buSzPct val="125000"/>
              <a:buFont typeface="Arial" panose="020B0604020202020204" pitchFamily="34" charset="0"/>
              <a:buChar char="•"/>
            </a:pPr>
            <a:r>
              <a:rPr lang="en-US" sz="1200" dirty="0"/>
              <a:t>Around the same time, Alan Turing developed his own model of computation known as the Turing machine, also known as the classical computer</a:t>
            </a:r>
          </a:p>
          <a:p>
            <a:pPr marL="285750" indent="-228600" defTabSz="914400">
              <a:lnSpc>
                <a:spcPct val="110000"/>
              </a:lnSpc>
              <a:spcAft>
                <a:spcPts val="600"/>
              </a:spcAft>
              <a:buSzPct val="125000"/>
              <a:buFont typeface="Arial" panose="020B0604020202020204" pitchFamily="34" charset="0"/>
              <a:buChar char="•"/>
            </a:pPr>
            <a:r>
              <a:rPr lang="en-US" sz="1200" dirty="0"/>
              <a:t>Lambda calculus can be used to compute anything that a Turing machine can and vice versa, which means that these systems can do anything a modern computer can</a:t>
            </a:r>
          </a:p>
          <a:p>
            <a:endParaRPr lang="en-US" dirty="0"/>
          </a:p>
        </p:txBody>
      </p:sp>
      <p:sp>
        <p:nvSpPr>
          <p:cNvPr id="4" name="Slide Number Placeholder 3"/>
          <p:cNvSpPr>
            <a:spLocks noGrp="1"/>
          </p:cNvSpPr>
          <p:nvPr>
            <p:ph type="sldNum" sz="quarter" idx="5"/>
          </p:nvPr>
        </p:nvSpPr>
        <p:spPr/>
        <p:txBody>
          <a:bodyPr/>
          <a:lstStyle/>
          <a:p>
            <a:fld id="{F5A14BD9-5C6E-2F4E-8B15-158FAEF52F70}" type="slidenum">
              <a:rPr lang="en-US" smtClean="0"/>
              <a:t>9</a:t>
            </a:fld>
            <a:endParaRPr lang="en-US"/>
          </a:p>
        </p:txBody>
      </p:sp>
    </p:spTree>
    <p:extLst>
      <p:ext uri="{BB962C8B-B14F-4D97-AF65-F5344CB8AC3E}">
        <p14:creationId xmlns:p14="http://schemas.microsoft.com/office/powerpoint/2010/main" val="2277878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43A76A3-ADC8-4477-8FC1-B9DD55D84908}" type="datetime1">
              <a:rPr lang="en-US" smtClean="0"/>
              <a:t>3/3/22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3299538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3/3/22</a:t>
            </a:fld>
            <a:endParaRPr lang="en-US" sz="1000" dirty="0"/>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235776027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3/3/22</a:t>
            </a:fld>
            <a:endParaRPr lang="en-US" sz="1000" dirty="0"/>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28813177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3/3/22</a:t>
            </a:fld>
            <a:endParaRPr lang="en-US" sz="1000" dirty="0"/>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7954802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3/3/22</a:t>
            </a:fld>
            <a:endParaRPr lang="en-US" sz="1000" dirty="0"/>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182958646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8D24A4-5FEC-4062-8995-EB21925B3B40}" type="datetime1">
              <a:rPr lang="en-US" smtClean="0"/>
              <a:t>3/3/22</a:t>
            </a:fld>
            <a:endParaRPr lang="en-US" sz="1000" dirty="0"/>
          </a:p>
        </p:txBody>
      </p:sp>
      <p:sp>
        <p:nvSpPr>
          <p:cNvPr id="4" name="Footer Placeholder 3"/>
          <p:cNvSpPr>
            <a:spLocks noGrp="1"/>
          </p:cNvSpPr>
          <p:nvPr>
            <p:ph type="ftr" sz="quarter" idx="11"/>
          </p:nvPr>
        </p:nvSpPr>
        <p:spPr/>
        <p:txBody>
          <a:bodyPr/>
          <a:lstStyle/>
          <a:p>
            <a:endParaRPr lang="en-US" sz="1000"/>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312961706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8D24A4-5FEC-4062-8995-EB21925B3B40}" type="datetime1">
              <a:rPr lang="en-US" smtClean="0"/>
              <a:t>3/3/22</a:t>
            </a:fld>
            <a:endParaRPr lang="en-US" sz="1000" dirty="0"/>
          </a:p>
        </p:txBody>
      </p:sp>
      <p:sp>
        <p:nvSpPr>
          <p:cNvPr id="4" name="Footer Placeholder 3"/>
          <p:cNvSpPr>
            <a:spLocks noGrp="1"/>
          </p:cNvSpPr>
          <p:nvPr>
            <p:ph type="ftr" sz="quarter" idx="11"/>
          </p:nvPr>
        </p:nvSpPr>
        <p:spPr/>
        <p:txBody>
          <a:bodyPr/>
          <a:lstStyle/>
          <a:p>
            <a:endParaRPr lang="en-US" sz="1000"/>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33318301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762538-DC4D-4667-96E5-B3278DDF8B12}" type="datetime1">
              <a:rPr lang="en-US" smtClean="0"/>
              <a:t>3/3/22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361548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880548-5C08-4BE3-B63E-F2BB63B0B00C}" type="datetime1">
              <a:rPr lang="en-US" smtClean="0"/>
              <a:t>3/3/22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390995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7F49BE-398D-479A-8A7E-5DDBCA61EDCB}" type="datetime1">
              <a:rPr lang="en-US" smtClean="0"/>
              <a:t>3/3/22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0689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D0C193-4974-4A1F-9C63-07D595E30D66}" type="datetime1">
              <a:rPr lang="en-US" smtClean="0"/>
              <a:t>3/3/22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67959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1AA87F-28D4-4BF0-B81F-877A89DFD5AC}" type="datetime1">
              <a:rPr lang="en-US" smtClean="0"/>
              <a:t>3/3/22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02234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8D24A4-5FEC-4062-8995-EB21925B3B40}" type="datetime1">
              <a:rPr lang="en-US" smtClean="0"/>
              <a:t>3/3/22</a:t>
            </a:fld>
            <a:endParaRPr lang="en-US" sz="1000" dirty="0"/>
          </a:p>
        </p:txBody>
      </p:sp>
      <p:sp>
        <p:nvSpPr>
          <p:cNvPr id="8" name="Footer Placeholder 7"/>
          <p:cNvSpPr>
            <a:spLocks noGrp="1"/>
          </p:cNvSpPr>
          <p:nvPr>
            <p:ph type="ftr" sz="quarter" idx="11"/>
          </p:nvPr>
        </p:nvSpPr>
        <p:spPr/>
        <p:txBody>
          <a:bodyPr/>
          <a:lstStyle/>
          <a:p>
            <a:endParaRPr lang="en-US" sz="1000"/>
          </a:p>
        </p:txBody>
      </p:sp>
      <p:sp>
        <p:nvSpPr>
          <p:cNvPr id="9" name="Slide Number Placeholder 8"/>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15759445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AF6CA6-7293-4AA2-A0E0-A3BF4416E786}" type="datetime1">
              <a:rPr lang="en-US" smtClean="0"/>
              <a:t>3/3/22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28471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87016-7BCD-46FB-8EE3-AB6C369108B4}" type="datetime1">
              <a:rPr lang="en-US" smtClean="0"/>
              <a:t>3/3/22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51922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547011-1FFC-4EF8-9A2E-53B4AD2ADBD4}" type="datetime1">
              <a:rPr lang="en-US" smtClean="0"/>
              <a:t>3/3/22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694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62EB47-45B4-4EF5-A743-B4885DD2F060}" type="datetime1">
              <a:rPr lang="en-US" smtClean="0"/>
              <a:t>3/3/22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55186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A8D24A4-5FEC-4062-8995-EB21925B3B40}" type="datetime1">
              <a:rPr lang="en-US" smtClean="0"/>
              <a:t>3/3/22</a:t>
            </a:fld>
            <a:endParaRPr lang="en-US" sz="1000"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sz="100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1322110900"/>
      </p:ext>
    </p:extLst>
  </p:cSld>
  <p:clrMap bg1="dk1" tx1="lt1" bg2="dk2" tx2="lt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video" Target="https://www.youtube.com/embed/ryGZo2K3_gs?feature=oembed" TargetMode="External"/><Relationship Id="rId5" Type="http://schemas.openxmlformats.org/officeDocument/2006/relationships/image" Target="../media/image14.jpe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python-course.eu/advanced-python/lambda-filter-reduce-map.php" TargetMode="External"/><Relationship Id="rId3" Type="http://schemas.openxmlformats.org/officeDocument/2006/relationships/hyperlink" Target="https://hackr.io/blog/functional-programming" TargetMode="External"/><Relationship Id="rId7" Type="http://schemas.openxmlformats.org/officeDocument/2006/relationships/hyperlink" Target="https://isaaccomputerscience.org/concepts/prog_func_list?examBoard=all&amp;stage=all" TargetMode="External"/><Relationship Id="rId2" Type="http://schemas.openxmlformats.org/officeDocument/2006/relationships/hyperlink" Target="https://hackr.io/blog/programming-paradigms" TargetMode="External"/><Relationship Id="rId1" Type="http://schemas.openxmlformats.org/officeDocument/2006/relationships/slideLayout" Target="../slideLayouts/slideLayout1.xml"/><Relationship Id="rId6" Type="http://schemas.openxmlformats.org/officeDocument/2006/relationships/hyperlink" Target="https://www.youtube.com/watch?v=0if71HOyVjY" TargetMode="External"/><Relationship Id="rId5" Type="http://schemas.openxmlformats.org/officeDocument/2006/relationships/hyperlink" Target="https://www.youtube.com/watch?v=6RAQynw2Sy8" TargetMode="External"/><Relationship Id="rId4" Type="http://schemas.openxmlformats.org/officeDocument/2006/relationships/hyperlink" Target="https://realpython.com/python-functional-programm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8BFE-A46D-3240-A4D8-5C113CAA54D0}"/>
              </a:ext>
            </a:extLst>
          </p:cNvPr>
          <p:cNvSpPr>
            <a:spLocks noGrp="1"/>
          </p:cNvSpPr>
          <p:nvPr>
            <p:ph type="ctrTitle"/>
          </p:nvPr>
        </p:nvSpPr>
        <p:spPr>
          <a:xfrm>
            <a:off x="1522911" y="578442"/>
            <a:ext cx="9379135" cy="1127291"/>
          </a:xfrm>
        </p:spPr>
        <p:txBody>
          <a:bodyPr>
            <a:normAutofit fontScale="90000"/>
          </a:bodyPr>
          <a:lstStyle/>
          <a:p>
            <a:pPr algn="ctr"/>
            <a:r>
              <a:rPr lang="en-US" dirty="0">
                <a:solidFill>
                  <a:srgbClr val="FFFFFF"/>
                </a:solidFill>
              </a:rPr>
              <a:t>Functional Programming: Theory to Implementation</a:t>
            </a:r>
          </a:p>
        </p:txBody>
      </p:sp>
      <p:pic>
        <p:nvPicPr>
          <p:cNvPr id="6" name="Picture 5" descr="A picture containing indoor&#10;&#10;Description automatically generated">
            <a:extLst>
              <a:ext uri="{FF2B5EF4-FFF2-40B4-BE49-F238E27FC236}">
                <a16:creationId xmlns:a16="http://schemas.microsoft.com/office/drawing/2014/main" id="{E300F04E-3758-4847-8239-027CB017F37E}"/>
              </a:ext>
            </a:extLst>
          </p:cNvPr>
          <p:cNvPicPr>
            <a:picLocks noChangeAspect="1"/>
          </p:cNvPicPr>
          <p:nvPr/>
        </p:nvPicPr>
        <p:blipFill>
          <a:blip r:embed="rId2"/>
          <a:stretch>
            <a:fillRect/>
          </a:stretch>
        </p:blipFill>
        <p:spPr>
          <a:xfrm>
            <a:off x="3386137" y="2284165"/>
            <a:ext cx="5419725" cy="3613150"/>
          </a:xfrm>
          <a:prstGeom prst="rect">
            <a:avLst/>
          </a:prstGeom>
        </p:spPr>
      </p:pic>
    </p:spTree>
    <p:extLst>
      <p:ext uri="{BB962C8B-B14F-4D97-AF65-F5344CB8AC3E}">
        <p14:creationId xmlns:p14="http://schemas.microsoft.com/office/powerpoint/2010/main" val="1175361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 name="Rectangle 12">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AA316A79-A97E-D045-BDA4-E16C6F4E92D1}"/>
              </a:ext>
            </a:extLst>
          </p:cNvPr>
          <p:cNvSpPr>
            <a:spLocks noGrp="1"/>
          </p:cNvSpPr>
          <p:nvPr>
            <p:ph type="title"/>
          </p:nvPr>
        </p:nvSpPr>
        <p:spPr>
          <a:xfrm>
            <a:off x="4996697" y="618518"/>
            <a:ext cx="6050713" cy="1478570"/>
          </a:xfrm>
        </p:spPr>
        <p:txBody>
          <a:bodyPr>
            <a:normAutofit/>
          </a:bodyPr>
          <a:lstStyle/>
          <a:p>
            <a:pPr algn="ctr"/>
            <a:r>
              <a:rPr lang="en-US" dirty="0"/>
              <a:t>The birth of functional programming</a:t>
            </a:r>
          </a:p>
        </p:txBody>
      </p:sp>
      <p:pic>
        <p:nvPicPr>
          <p:cNvPr id="7" name="Picture 6" descr="A person sitting at a desk with a computer&#10;&#10;Description automatically generated with low confidence">
            <a:extLst>
              <a:ext uri="{FF2B5EF4-FFF2-40B4-BE49-F238E27FC236}">
                <a16:creationId xmlns:a16="http://schemas.microsoft.com/office/drawing/2014/main" id="{023B69C5-EACD-2244-A4F4-4B3F56FD3E33}"/>
              </a:ext>
            </a:extLst>
          </p:cNvPr>
          <p:cNvPicPr>
            <a:picLocks noChangeAspect="1"/>
          </p:cNvPicPr>
          <p:nvPr/>
        </p:nvPicPr>
        <p:blipFill rotWithShape="1">
          <a:blip r:embed="rId4"/>
          <a:srcRect l="39927" r="10054"/>
          <a:stretch/>
        </p:blipFill>
        <p:spPr>
          <a:xfrm>
            <a:off x="-5597" y="10"/>
            <a:ext cx="4635583" cy="6857990"/>
          </a:xfrm>
          <a:prstGeom prst="rect">
            <a:avLst/>
          </a:prstGeom>
        </p:spPr>
      </p:pic>
      <p:grpSp>
        <p:nvGrpSpPr>
          <p:cNvPr id="16" name="Group 15">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 name="Rectangle 16">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Rectangle 19">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1"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Rectangle 44">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6"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Rectangle 56">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8"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A0CD1C6C-39C5-394E-88C3-5C90B6DDD138}"/>
              </a:ext>
            </a:extLst>
          </p:cNvPr>
          <p:cNvSpPr>
            <a:spLocks noGrp="1"/>
          </p:cNvSpPr>
          <p:nvPr>
            <p:ph idx="1"/>
          </p:nvPr>
        </p:nvSpPr>
        <p:spPr>
          <a:xfrm>
            <a:off x="4982826" y="2222499"/>
            <a:ext cx="6078453" cy="3541714"/>
          </a:xfrm>
        </p:spPr>
        <p:txBody>
          <a:bodyPr>
            <a:noAutofit/>
          </a:bodyPr>
          <a:lstStyle/>
          <a:p>
            <a:pPr>
              <a:lnSpc>
                <a:spcPct val="110000"/>
              </a:lnSpc>
            </a:pPr>
            <a:r>
              <a:rPr lang="en-US" sz="2000" dirty="0"/>
              <a:t>While many developed imperative programming languages like COBOL, C, C++ and Java in the 20</a:t>
            </a:r>
            <a:r>
              <a:rPr lang="en-US" sz="2000" baseline="30000" dirty="0"/>
              <a:t>th</a:t>
            </a:r>
            <a:r>
              <a:rPr lang="en-US" sz="2000" dirty="0"/>
              <a:t> century, others developed declarative ones like LISP, Prolog, Haskell and Erlang</a:t>
            </a:r>
          </a:p>
          <a:p>
            <a:pPr>
              <a:lnSpc>
                <a:spcPct val="110000"/>
              </a:lnSpc>
            </a:pPr>
            <a:r>
              <a:rPr lang="en-US" sz="2000" dirty="0"/>
              <a:t>One notable computer scientist who applied the teachings of Lambda calculus was John McCarthy (left), who developed LISP in the late 1950s</a:t>
            </a:r>
          </a:p>
          <a:p>
            <a:pPr>
              <a:lnSpc>
                <a:spcPct val="110000"/>
              </a:lnSpc>
            </a:pPr>
            <a:r>
              <a:rPr lang="en-US" sz="2000" dirty="0"/>
              <a:t>The creation of LISP marked the birth of functional programming, and a new way of thinking about writing programs</a:t>
            </a:r>
          </a:p>
        </p:txBody>
      </p:sp>
    </p:spTree>
    <p:extLst>
      <p:ext uri="{BB962C8B-B14F-4D97-AF65-F5344CB8AC3E}">
        <p14:creationId xmlns:p14="http://schemas.microsoft.com/office/powerpoint/2010/main" val="3056755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AA176568-DE72-4641-B188-4125D041CA1F}"/>
              </a:ext>
            </a:extLst>
          </p:cNvPr>
          <p:cNvSpPr>
            <a:spLocks noGrp="1"/>
          </p:cNvSpPr>
          <p:nvPr>
            <p:ph type="title"/>
          </p:nvPr>
        </p:nvSpPr>
        <p:spPr>
          <a:xfrm>
            <a:off x="1252538" y="558721"/>
            <a:ext cx="4459286" cy="1478570"/>
          </a:xfrm>
        </p:spPr>
        <p:txBody>
          <a:bodyPr>
            <a:normAutofit/>
          </a:bodyPr>
          <a:lstStyle/>
          <a:p>
            <a:r>
              <a:rPr lang="en-US" sz="3200" dirty="0"/>
              <a:t>Functional programming Characteristics</a:t>
            </a:r>
          </a:p>
        </p:txBody>
      </p:sp>
      <p:sp>
        <p:nvSpPr>
          <p:cNvPr id="13" name="Content Placeholder 12">
            <a:extLst>
              <a:ext uri="{FF2B5EF4-FFF2-40B4-BE49-F238E27FC236}">
                <a16:creationId xmlns:a16="http://schemas.microsoft.com/office/drawing/2014/main" id="{AB28E8D5-F616-4298-BF3F-08D38EE075C4}"/>
              </a:ext>
            </a:extLst>
          </p:cNvPr>
          <p:cNvSpPr>
            <a:spLocks noGrp="1"/>
          </p:cNvSpPr>
          <p:nvPr>
            <p:ph idx="1"/>
          </p:nvPr>
        </p:nvSpPr>
        <p:spPr>
          <a:xfrm>
            <a:off x="889794" y="1876426"/>
            <a:ext cx="4459287" cy="3965046"/>
          </a:xfrm>
        </p:spPr>
        <p:txBody>
          <a:bodyPr>
            <a:normAutofit lnSpcReduction="10000"/>
          </a:bodyPr>
          <a:lstStyle/>
          <a:p>
            <a:pPr marL="0" indent="0">
              <a:buNone/>
            </a:pPr>
            <a:endParaRPr lang="en-US" sz="2000" dirty="0"/>
          </a:p>
          <a:p>
            <a:r>
              <a:rPr lang="en-US" dirty="0"/>
              <a:t>It is important to adhere to the characteristics of functional programming, as they rely on each other to function properly</a:t>
            </a:r>
          </a:p>
          <a:p>
            <a:r>
              <a:rPr lang="en-US" dirty="0"/>
              <a:t>To get a good overview of these characteristics and the principles of functional programming, let’s watch a short video</a:t>
            </a:r>
          </a:p>
        </p:txBody>
      </p:sp>
      <p:pic>
        <p:nvPicPr>
          <p:cNvPr id="11" name="Picture 10" descr="Diagram&#10;&#10;Description automatically generated">
            <a:extLst>
              <a:ext uri="{FF2B5EF4-FFF2-40B4-BE49-F238E27FC236}">
                <a16:creationId xmlns:a16="http://schemas.microsoft.com/office/drawing/2014/main" id="{F8B996BA-1809-6944-896F-8E48AFE0ECE3}"/>
              </a:ext>
            </a:extLst>
          </p:cNvPr>
          <p:cNvPicPr>
            <a:picLocks noChangeAspect="1"/>
          </p:cNvPicPr>
          <p:nvPr/>
        </p:nvPicPr>
        <p:blipFill>
          <a:blip r:embed="rId4"/>
          <a:stretch>
            <a:fillRect/>
          </a:stretch>
        </p:blipFill>
        <p:spPr>
          <a:xfrm>
            <a:off x="6096000" y="626523"/>
            <a:ext cx="5456279" cy="558000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56" name="Group 5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777583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 name="Group 10">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 name="Group 11">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5"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1"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3" name="Group 12">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52" name="Rectangle 51">
            <a:extLst>
              <a:ext uri="{FF2B5EF4-FFF2-40B4-BE49-F238E27FC236}">
                <a16:creationId xmlns:a16="http://schemas.microsoft.com/office/drawing/2014/main" id="{C068D0EE-C6C8-484A-AFB7-3602BA27F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DE5FB8C-CC3F-4C24-BF4F-1B5999DE6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descr="A short introduction to What is Functional Programming and its advantages">
            <a:hlinkClick r:id="" action="ppaction://media"/>
            <a:extLst>
              <a:ext uri="{FF2B5EF4-FFF2-40B4-BE49-F238E27FC236}">
                <a16:creationId xmlns:a16="http://schemas.microsoft.com/office/drawing/2014/main" id="{70A0AFAA-6A9B-6847-AA70-75F8FCB1EA0A}"/>
              </a:ext>
            </a:extLst>
          </p:cNvPr>
          <p:cNvPicPr>
            <a:picLocks noRot="1" noChangeAspect="1"/>
          </p:cNvPicPr>
          <p:nvPr>
            <a:videoFile r:link="rId1"/>
          </p:nvPr>
        </p:nvPicPr>
        <p:blipFill>
          <a:blip r:embed="rId5"/>
          <a:stretch>
            <a:fillRect/>
          </a:stretch>
        </p:blipFill>
        <p:spPr>
          <a:xfrm>
            <a:off x="1165853" y="643467"/>
            <a:ext cx="9860293" cy="5571066"/>
          </a:xfrm>
          <a:prstGeom prst="rect">
            <a:avLst/>
          </a:prstGeom>
        </p:spPr>
      </p:pic>
    </p:spTree>
    <p:extLst>
      <p:ext uri="{BB962C8B-B14F-4D97-AF65-F5344CB8AC3E}">
        <p14:creationId xmlns:p14="http://schemas.microsoft.com/office/powerpoint/2010/main" val="257672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FBDBC919-7C46-C44F-BE84-8CEC6902CC6F}"/>
              </a:ext>
            </a:extLst>
          </p:cNvPr>
          <p:cNvSpPr>
            <a:spLocks noGrp="1"/>
          </p:cNvSpPr>
          <p:nvPr>
            <p:ph type="title"/>
          </p:nvPr>
        </p:nvSpPr>
        <p:spPr>
          <a:xfrm>
            <a:off x="4996697" y="618518"/>
            <a:ext cx="6050713" cy="1478570"/>
          </a:xfrm>
        </p:spPr>
        <p:txBody>
          <a:bodyPr>
            <a:normAutofit/>
          </a:bodyPr>
          <a:lstStyle/>
          <a:p>
            <a:pPr algn="ctr"/>
            <a:r>
              <a:rPr lang="en-US" dirty="0"/>
              <a:t>Immutable data</a:t>
            </a:r>
          </a:p>
        </p:txBody>
      </p:sp>
      <p:pic>
        <p:nvPicPr>
          <p:cNvPr id="5" name="Picture 4" descr="A picture containing icon&#10;&#10;Description automatically generated">
            <a:extLst>
              <a:ext uri="{FF2B5EF4-FFF2-40B4-BE49-F238E27FC236}">
                <a16:creationId xmlns:a16="http://schemas.microsoft.com/office/drawing/2014/main" id="{3A03BE38-5609-174A-987D-C3A30551ABA6}"/>
              </a:ext>
            </a:extLst>
          </p:cNvPr>
          <p:cNvPicPr>
            <a:picLocks noChangeAspect="1"/>
          </p:cNvPicPr>
          <p:nvPr/>
        </p:nvPicPr>
        <p:blipFill rotWithShape="1">
          <a:blip r:embed="rId4"/>
          <a:srcRect l="31626" r="30521"/>
          <a:stretch/>
        </p:blipFill>
        <p:spPr>
          <a:xfrm>
            <a:off x="-5597" y="10"/>
            <a:ext cx="4635583" cy="6857990"/>
          </a:xfrm>
          <a:prstGeom prst="rect">
            <a:avLst/>
          </a:prstGeom>
        </p:spPr>
      </p:pic>
      <p:grpSp>
        <p:nvGrpSpPr>
          <p:cNvPr id="14" name="Group 13">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14">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6"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Rectangle 17">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9"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Rectangle 42">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4"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Rectangle 54">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6"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BF52FD07-C59D-A34D-ABC0-7E592152D4F7}"/>
              </a:ext>
            </a:extLst>
          </p:cNvPr>
          <p:cNvSpPr>
            <a:spLocks noGrp="1"/>
          </p:cNvSpPr>
          <p:nvPr>
            <p:ph idx="1"/>
          </p:nvPr>
        </p:nvSpPr>
        <p:spPr>
          <a:xfrm>
            <a:off x="5044323" y="2035967"/>
            <a:ext cx="6078453" cy="3942557"/>
          </a:xfrm>
        </p:spPr>
        <p:txBody>
          <a:bodyPr>
            <a:normAutofit/>
          </a:bodyPr>
          <a:lstStyle/>
          <a:p>
            <a:pPr>
              <a:lnSpc>
                <a:spcPct val="110000"/>
              </a:lnSpc>
            </a:pPr>
            <a:r>
              <a:rPr lang="en-US" sz="2000" dirty="0"/>
              <a:t>Data stored on a computer falls into one of two categories: mutable or immutable.</a:t>
            </a:r>
          </a:p>
          <a:p>
            <a:pPr>
              <a:lnSpc>
                <a:spcPct val="110000"/>
              </a:lnSpc>
            </a:pPr>
            <a:r>
              <a:rPr lang="en-US" sz="2000" dirty="0"/>
              <a:t>Mutable data can be deleted or modified, immutable data cannot</a:t>
            </a:r>
          </a:p>
          <a:p>
            <a:pPr>
              <a:lnSpc>
                <a:spcPct val="110000"/>
              </a:lnSpc>
            </a:pPr>
            <a:r>
              <a:rPr lang="en-US" sz="2000" dirty="0"/>
              <a:t>For an example, declaring a variable as “final” in Java prevents you from altering its state: this is what all data is like in functional programming</a:t>
            </a:r>
          </a:p>
          <a:p>
            <a:pPr>
              <a:lnSpc>
                <a:spcPct val="110000"/>
              </a:lnSpc>
            </a:pPr>
            <a:r>
              <a:rPr lang="en-US" sz="2000" dirty="0"/>
              <a:t>Though it sounds strange that all data would be immutable in functional programming, formatting data this way does provide benefits</a:t>
            </a:r>
          </a:p>
        </p:txBody>
      </p:sp>
    </p:spTree>
    <p:extLst>
      <p:ext uri="{BB962C8B-B14F-4D97-AF65-F5344CB8AC3E}">
        <p14:creationId xmlns:p14="http://schemas.microsoft.com/office/powerpoint/2010/main" val="357633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2C5B0-F9FE-2D48-8143-234EA8E097BE}"/>
              </a:ext>
            </a:extLst>
          </p:cNvPr>
          <p:cNvSpPr>
            <a:spLocks noGrp="1"/>
          </p:cNvSpPr>
          <p:nvPr>
            <p:ph type="title"/>
          </p:nvPr>
        </p:nvSpPr>
        <p:spPr/>
        <p:txBody>
          <a:bodyPr/>
          <a:lstStyle/>
          <a:p>
            <a:pPr algn="ctr"/>
            <a:r>
              <a:rPr lang="en-US" dirty="0"/>
              <a:t>Benefits of immutable data</a:t>
            </a:r>
          </a:p>
        </p:txBody>
      </p:sp>
      <p:sp>
        <p:nvSpPr>
          <p:cNvPr id="3" name="Content Placeholder 2">
            <a:extLst>
              <a:ext uri="{FF2B5EF4-FFF2-40B4-BE49-F238E27FC236}">
                <a16:creationId xmlns:a16="http://schemas.microsoft.com/office/drawing/2014/main" id="{44F93947-3C67-F744-AC1B-B147CEEF4E7E}"/>
              </a:ext>
            </a:extLst>
          </p:cNvPr>
          <p:cNvSpPr>
            <a:spLocks noGrp="1"/>
          </p:cNvSpPr>
          <p:nvPr>
            <p:ph idx="1"/>
          </p:nvPr>
        </p:nvSpPr>
        <p:spPr>
          <a:xfrm>
            <a:off x="1141412" y="2097088"/>
            <a:ext cx="9905999" cy="3541714"/>
          </a:xfrm>
        </p:spPr>
        <p:txBody>
          <a:bodyPr>
            <a:normAutofit fontScale="85000" lnSpcReduction="20000"/>
          </a:bodyPr>
          <a:lstStyle/>
          <a:p>
            <a:r>
              <a:rPr lang="en-US" dirty="0"/>
              <a:t>Improved readability - code is simpler to understand and reason about due to constant variable states</a:t>
            </a:r>
          </a:p>
          <a:p>
            <a:r>
              <a:rPr lang="en-US" dirty="0"/>
              <a:t>Improved efficiency – Code becomes quicker to update and more efficient to manage</a:t>
            </a:r>
          </a:p>
          <a:p>
            <a:r>
              <a:rPr lang="en-US" dirty="0"/>
              <a:t>Traceability - Easily trace how and where your data is changing in the code</a:t>
            </a:r>
          </a:p>
          <a:p>
            <a:r>
              <a:rPr lang="en-US" dirty="0"/>
              <a:t>Improved safety - Once you’ve verified the state of an immutable object, no process will be able to change it without you knowing</a:t>
            </a:r>
          </a:p>
          <a:p>
            <a:r>
              <a:rPr lang="en-US" dirty="0"/>
              <a:t>Better caching - You can cache references to immutable objects since they won’t change</a:t>
            </a:r>
          </a:p>
          <a:p>
            <a:r>
              <a:rPr lang="en-US" dirty="0"/>
              <a:t>Easier testing and debugging - Since the state of your immutable object doesn’t change, it’s much easier to test your code, and track down bugs</a:t>
            </a:r>
          </a:p>
        </p:txBody>
      </p:sp>
    </p:spTree>
    <p:extLst>
      <p:ext uri="{BB962C8B-B14F-4D97-AF65-F5344CB8AC3E}">
        <p14:creationId xmlns:p14="http://schemas.microsoft.com/office/powerpoint/2010/main" val="2753818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6A5D3FC7-AC67-E34D-AE7E-DEB3946F5CB1}"/>
              </a:ext>
            </a:extLst>
          </p:cNvPr>
          <p:cNvSpPr>
            <a:spLocks noGrp="1"/>
          </p:cNvSpPr>
          <p:nvPr>
            <p:ph type="title"/>
          </p:nvPr>
        </p:nvSpPr>
        <p:spPr>
          <a:xfrm>
            <a:off x="1322387" y="770653"/>
            <a:ext cx="3487737" cy="940673"/>
          </a:xfrm>
        </p:spPr>
        <p:txBody>
          <a:bodyPr>
            <a:normAutofit/>
          </a:bodyPr>
          <a:lstStyle/>
          <a:p>
            <a:pPr algn="ctr"/>
            <a:r>
              <a:rPr lang="en-US" sz="3200" dirty="0"/>
              <a:t>Pure functions</a:t>
            </a:r>
          </a:p>
        </p:txBody>
      </p:sp>
      <p:sp>
        <p:nvSpPr>
          <p:cNvPr id="3" name="Content Placeholder 2">
            <a:extLst>
              <a:ext uri="{FF2B5EF4-FFF2-40B4-BE49-F238E27FC236}">
                <a16:creationId xmlns:a16="http://schemas.microsoft.com/office/drawing/2014/main" id="{1D7C400B-6803-4545-9E86-29DA8397B640}"/>
              </a:ext>
            </a:extLst>
          </p:cNvPr>
          <p:cNvSpPr>
            <a:spLocks noGrp="1"/>
          </p:cNvSpPr>
          <p:nvPr>
            <p:ph idx="1"/>
          </p:nvPr>
        </p:nvSpPr>
        <p:spPr>
          <a:xfrm>
            <a:off x="836613" y="2038615"/>
            <a:ext cx="4459287" cy="3965046"/>
          </a:xfrm>
        </p:spPr>
        <p:txBody>
          <a:bodyPr>
            <a:noAutofit/>
          </a:bodyPr>
          <a:lstStyle/>
          <a:p>
            <a:pPr>
              <a:lnSpc>
                <a:spcPct val="110000"/>
              </a:lnSpc>
            </a:pPr>
            <a:r>
              <a:rPr lang="en-US" sz="1800" dirty="0"/>
              <a:t>A pure function is a function whose output value follows solely from its input values, without any observable “side effects”.</a:t>
            </a:r>
          </a:p>
          <a:p>
            <a:pPr>
              <a:lnSpc>
                <a:spcPct val="110000"/>
              </a:lnSpc>
            </a:pPr>
            <a:r>
              <a:rPr lang="en-US" sz="1800" dirty="0"/>
              <a:t>Side effects refers to intended and unintended changes made to other data in the program: modifying and deleting any data in the program is prohibited</a:t>
            </a:r>
          </a:p>
          <a:p>
            <a:pPr>
              <a:lnSpc>
                <a:spcPct val="110000"/>
              </a:lnSpc>
            </a:pPr>
            <a:r>
              <a:rPr lang="en-US" sz="1800" dirty="0"/>
              <a:t>Furthermore, pure functions will run identically for given input value(s)</a:t>
            </a:r>
          </a:p>
          <a:p>
            <a:pPr>
              <a:lnSpc>
                <a:spcPct val="110000"/>
              </a:lnSpc>
            </a:pPr>
            <a:r>
              <a:rPr lang="en-US" sz="1800" dirty="0"/>
              <a:t>Deviation from the principle of data immutability would allow functions to produce side effects</a:t>
            </a:r>
          </a:p>
        </p:txBody>
      </p:sp>
      <p:pic>
        <p:nvPicPr>
          <p:cNvPr id="5" name="Picture 4" descr="A picture containing text, bottle, beer, food&#10;&#10;Description automatically generated">
            <a:extLst>
              <a:ext uri="{FF2B5EF4-FFF2-40B4-BE49-F238E27FC236}">
                <a16:creationId xmlns:a16="http://schemas.microsoft.com/office/drawing/2014/main" id="{E69912C2-DF30-B44F-B888-A2C3AC0E7F9C}"/>
              </a:ext>
            </a:extLst>
          </p:cNvPr>
          <p:cNvPicPr>
            <a:picLocks noChangeAspect="1"/>
          </p:cNvPicPr>
          <p:nvPr/>
        </p:nvPicPr>
        <p:blipFill>
          <a:blip r:embed="rId4"/>
          <a:stretch>
            <a:fillRect/>
          </a:stretch>
        </p:blipFill>
        <p:spPr>
          <a:xfrm>
            <a:off x="6096000" y="688386"/>
            <a:ext cx="5456279" cy="545627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1404613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55A28-FAED-D043-B284-3F6C402152EC}"/>
              </a:ext>
            </a:extLst>
          </p:cNvPr>
          <p:cNvSpPr>
            <a:spLocks noGrp="1"/>
          </p:cNvSpPr>
          <p:nvPr>
            <p:ph type="title"/>
          </p:nvPr>
        </p:nvSpPr>
        <p:spPr/>
        <p:txBody>
          <a:bodyPr/>
          <a:lstStyle/>
          <a:p>
            <a:pPr algn="ctr"/>
            <a:r>
              <a:rPr lang="en-US" dirty="0"/>
              <a:t>Pure function example</a:t>
            </a:r>
          </a:p>
        </p:txBody>
      </p:sp>
      <p:pic>
        <p:nvPicPr>
          <p:cNvPr id="5" name="Content Placeholder 4" descr="Text&#10;&#10;Description automatically generated with medium confidence">
            <a:extLst>
              <a:ext uri="{FF2B5EF4-FFF2-40B4-BE49-F238E27FC236}">
                <a16:creationId xmlns:a16="http://schemas.microsoft.com/office/drawing/2014/main" id="{77D2B0AC-C7BF-E64F-8A7D-103F3E6C3BCB}"/>
              </a:ext>
            </a:extLst>
          </p:cNvPr>
          <p:cNvPicPr>
            <a:picLocks noGrp="1" noChangeAspect="1"/>
          </p:cNvPicPr>
          <p:nvPr>
            <p:ph idx="1"/>
          </p:nvPr>
        </p:nvPicPr>
        <p:blipFill>
          <a:blip r:embed="rId2"/>
          <a:stretch>
            <a:fillRect/>
          </a:stretch>
        </p:blipFill>
        <p:spPr>
          <a:xfrm>
            <a:off x="6964850" y="2057400"/>
            <a:ext cx="4273062" cy="1809768"/>
          </a:xfrm>
        </p:spPr>
      </p:pic>
      <p:pic>
        <p:nvPicPr>
          <p:cNvPr id="7" name="Picture 6" descr="Text&#10;&#10;Description automatically generated">
            <a:extLst>
              <a:ext uri="{FF2B5EF4-FFF2-40B4-BE49-F238E27FC236}">
                <a16:creationId xmlns:a16="http://schemas.microsoft.com/office/drawing/2014/main" id="{8E08ED62-7581-F34F-BCC5-E5FF62905F95}"/>
              </a:ext>
            </a:extLst>
          </p:cNvPr>
          <p:cNvPicPr>
            <a:picLocks noChangeAspect="1"/>
          </p:cNvPicPr>
          <p:nvPr/>
        </p:nvPicPr>
        <p:blipFill>
          <a:blip r:embed="rId3"/>
          <a:stretch>
            <a:fillRect/>
          </a:stretch>
        </p:blipFill>
        <p:spPr>
          <a:xfrm>
            <a:off x="6964850" y="4248775"/>
            <a:ext cx="4273062" cy="1619232"/>
          </a:xfrm>
          <a:prstGeom prst="rect">
            <a:avLst/>
          </a:prstGeom>
        </p:spPr>
      </p:pic>
      <p:sp>
        <p:nvSpPr>
          <p:cNvPr id="8" name="TextBox 7">
            <a:extLst>
              <a:ext uri="{FF2B5EF4-FFF2-40B4-BE49-F238E27FC236}">
                <a16:creationId xmlns:a16="http://schemas.microsoft.com/office/drawing/2014/main" id="{F5597D60-F897-434E-A789-DB4425516F21}"/>
              </a:ext>
            </a:extLst>
          </p:cNvPr>
          <p:cNvSpPr txBox="1"/>
          <p:nvPr/>
        </p:nvSpPr>
        <p:spPr>
          <a:xfrm>
            <a:off x="742950" y="2057400"/>
            <a:ext cx="5557838"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first code snippet shows a pure function, where </a:t>
            </a:r>
            <a:r>
              <a:rPr lang="en-US" sz="2000" dirty="0" err="1"/>
              <a:t>pure_variable</a:t>
            </a:r>
            <a:r>
              <a:rPr lang="en-US" sz="2000" dirty="0"/>
              <a:t> is treated immutable and </a:t>
            </a:r>
            <a:r>
              <a:rPr lang="en-US" sz="2000" dirty="0" err="1"/>
              <a:t>pure_function</a:t>
            </a:r>
            <a:r>
              <a:rPr lang="en-US" sz="2000" dirty="0"/>
              <a:t>() produces the same output with the same input. No side effects occur, no data mutated or deleted.</a:t>
            </a:r>
          </a:p>
          <a:p>
            <a:pPr marL="285750" indent="-285750">
              <a:buFont typeface="Arial" panose="020B0604020202020204" pitchFamily="34" charset="0"/>
              <a:buChar char="•"/>
            </a:pPr>
            <a:r>
              <a:rPr lang="en-US" sz="2000" dirty="0"/>
              <a:t>The second code snippet shows an impure function, where </a:t>
            </a:r>
            <a:r>
              <a:rPr lang="en-US" sz="2000" dirty="0" err="1"/>
              <a:t>impure_variable</a:t>
            </a:r>
            <a:r>
              <a:rPr lang="en-US" sz="2000" dirty="0"/>
              <a:t> is incremented as a result of running </a:t>
            </a:r>
            <a:r>
              <a:rPr lang="en-US" sz="2000" dirty="0" err="1"/>
              <a:t>impure_function</a:t>
            </a:r>
            <a:r>
              <a:rPr lang="en-US" sz="2000" dirty="0"/>
              <a:t>(). Data is modified during the run of the function, side effects occur and the same input variable produces a different output.</a:t>
            </a:r>
          </a:p>
        </p:txBody>
      </p:sp>
    </p:spTree>
    <p:extLst>
      <p:ext uri="{BB962C8B-B14F-4D97-AF65-F5344CB8AC3E}">
        <p14:creationId xmlns:p14="http://schemas.microsoft.com/office/powerpoint/2010/main" val="1089657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6200-A8D8-4444-9ABB-B0DB7926ADD2}"/>
              </a:ext>
            </a:extLst>
          </p:cNvPr>
          <p:cNvSpPr>
            <a:spLocks noGrp="1"/>
          </p:cNvSpPr>
          <p:nvPr>
            <p:ph type="title"/>
          </p:nvPr>
        </p:nvSpPr>
        <p:spPr/>
        <p:txBody>
          <a:bodyPr/>
          <a:lstStyle/>
          <a:p>
            <a:pPr algn="ctr"/>
            <a:r>
              <a:rPr lang="en-US" dirty="0"/>
              <a:t>First-class functions &amp; Higher order functions</a:t>
            </a:r>
          </a:p>
        </p:txBody>
      </p:sp>
      <p:sp>
        <p:nvSpPr>
          <p:cNvPr id="3" name="Content Placeholder 2">
            <a:extLst>
              <a:ext uri="{FF2B5EF4-FFF2-40B4-BE49-F238E27FC236}">
                <a16:creationId xmlns:a16="http://schemas.microsoft.com/office/drawing/2014/main" id="{F8BBE881-3647-2E48-B849-FF0A6A41E1AE}"/>
              </a:ext>
            </a:extLst>
          </p:cNvPr>
          <p:cNvSpPr>
            <a:spLocks noGrp="1"/>
          </p:cNvSpPr>
          <p:nvPr>
            <p:ph idx="1"/>
          </p:nvPr>
        </p:nvSpPr>
        <p:spPr/>
        <p:txBody>
          <a:bodyPr/>
          <a:lstStyle/>
          <a:p>
            <a:r>
              <a:rPr lang="en-US" dirty="0"/>
              <a:t>Two of the main characteristics of functional programming are the treatment of functions as “first-class functions”, meaning they can be treated as variables, and the ability to construct ”higher order functions”, which are functions that can take functions are parameters and return them</a:t>
            </a:r>
          </a:p>
          <a:p>
            <a:r>
              <a:rPr lang="en-US" dirty="0"/>
              <a:t>Without first-class functions, we lose the ability to create higher order functions, and first-class functions lose viability when higher order functions cannot be constructed.</a:t>
            </a:r>
          </a:p>
        </p:txBody>
      </p:sp>
    </p:spTree>
    <p:extLst>
      <p:ext uri="{BB962C8B-B14F-4D97-AF65-F5344CB8AC3E}">
        <p14:creationId xmlns:p14="http://schemas.microsoft.com/office/powerpoint/2010/main" val="2184825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CB46-2AD3-A74B-B04F-52B783ABAFD6}"/>
              </a:ext>
            </a:extLst>
          </p:cNvPr>
          <p:cNvSpPr>
            <a:spLocks noGrp="1"/>
          </p:cNvSpPr>
          <p:nvPr>
            <p:ph type="title"/>
          </p:nvPr>
        </p:nvSpPr>
        <p:spPr>
          <a:xfrm>
            <a:off x="1143001" y="320067"/>
            <a:ext cx="9905998" cy="803882"/>
          </a:xfrm>
        </p:spPr>
        <p:txBody>
          <a:bodyPr/>
          <a:lstStyle/>
          <a:p>
            <a:pPr algn="ctr"/>
            <a:r>
              <a:rPr lang="en-US" dirty="0"/>
              <a:t>Examples</a:t>
            </a:r>
          </a:p>
        </p:txBody>
      </p:sp>
      <p:pic>
        <p:nvPicPr>
          <p:cNvPr id="9" name="Picture 8" descr="Text&#10;&#10;Description automatically generated">
            <a:extLst>
              <a:ext uri="{FF2B5EF4-FFF2-40B4-BE49-F238E27FC236}">
                <a16:creationId xmlns:a16="http://schemas.microsoft.com/office/drawing/2014/main" id="{4A8EE2C8-2C8E-904B-8847-9017DA069CDC}"/>
              </a:ext>
            </a:extLst>
          </p:cNvPr>
          <p:cNvPicPr>
            <a:picLocks noChangeAspect="1"/>
          </p:cNvPicPr>
          <p:nvPr/>
        </p:nvPicPr>
        <p:blipFill>
          <a:blip r:embed="rId2"/>
          <a:stretch>
            <a:fillRect/>
          </a:stretch>
        </p:blipFill>
        <p:spPr>
          <a:xfrm>
            <a:off x="931518" y="1278780"/>
            <a:ext cx="4267200" cy="1651000"/>
          </a:xfrm>
          <a:prstGeom prst="rect">
            <a:avLst/>
          </a:prstGeom>
        </p:spPr>
      </p:pic>
      <p:pic>
        <p:nvPicPr>
          <p:cNvPr id="13" name="Picture 12" descr="Text&#10;&#10;Description automatically generated">
            <a:extLst>
              <a:ext uri="{FF2B5EF4-FFF2-40B4-BE49-F238E27FC236}">
                <a16:creationId xmlns:a16="http://schemas.microsoft.com/office/drawing/2014/main" id="{CF8CB7A6-B55C-D84F-8548-FA0D7910EE24}"/>
              </a:ext>
            </a:extLst>
          </p:cNvPr>
          <p:cNvPicPr>
            <a:picLocks noChangeAspect="1"/>
          </p:cNvPicPr>
          <p:nvPr/>
        </p:nvPicPr>
        <p:blipFill>
          <a:blip r:embed="rId3"/>
          <a:stretch>
            <a:fillRect/>
          </a:stretch>
        </p:blipFill>
        <p:spPr>
          <a:xfrm>
            <a:off x="3088418" y="3445642"/>
            <a:ext cx="5628502" cy="1593831"/>
          </a:xfrm>
          <a:prstGeom prst="rect">
            <a:avLst/>
          </a:prstGeom>
        </p:spPr>
      </p:pic>
      <p:sp>
        <p:nvSpPr>
          <p:cNvPr id="14" name="TextBox 13">
            <a:extLst>
              <a:ext uri="{FF2B5EF4-FFF2-40B4-BE49-F238E27FC236}">
                <a16:creationId xmlns:a16="http://schemas.microsoft.com/office/drawing/2014/main" id="{8396C334-5E66-1745-B677-A626882F5211}"/>
              </a:ext>
            </a:extLst>
          </p:cNvPr>
          <p:cNvSpPr txBox="1"/>
          <p:nvPr/>
        </p:nvSpPr>
        <p:spPr>
          <a:xfrm>
            <a:off x="5902669" y="1453812"/>
            <a:ext cx="53578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In the example to the left, we illustrate the use of a first-class function to add two numbers. We can see that the regular function call and the call using a first-class function yield the same result</a:t>
            </a:r>
          </a:p>
        </p:txBody>
      </p:sp>
      <p:sp>
        <p:nvSpPr>
          <p:cNvPr id="15" name="TextBox 14">
            <a:extLst>
              <a:ext uri="{FF2B5EF4-FFF2-40B4-BE49-F238E27FC236}">
                <a16:creationId xmlns:a16="http://schemas.microsoft.com/office/drawing/2014/main" id="{FE8982A6-4115-4A49-A168-346B66647691}"/>
              </a:ext>
            </a:extLst>
          </p:cNvPr>
          <p:cNvSpPr txBox="1"/>
          <p:nvPr/>
        </p:nvSpPr>
        <p:spPr>
          <a:xfrm>
            <a:off x="1851454" y="5251473"/>
            <a:ext cx="8489092" cy="923330"/>
          </a:xfrm>
          <a:prstGeom prst="rect">
            <a:avLst/>
          </a:prstGeom>
          <a:noFill/>
        </p:spPr>
        <p:txBody>
          <a:bodyPr wrap="square" rtlCol="0">
            <a:spAutoFit/>
          </a:bodyPr>
          <a:lstStyle/>
          <a:p>
            <a:pPr marL="285750" indent="-285750">
              <a:buFont typeface="Arial" panose="020B0604020202020204" pitchFamily="34" charset="0"/>
              <a:buChar char="•"/>
            </a:pPr>
            <a:r>
              <a:rPr lang="en-US" dirty="0"/>
              <a:t>In the above example, we illustrate the use of a higher order function to add four numbers, which takes in our previously defined first-class function for adding two numbers. </a:t>
            </a:r>
          </a:p>
        </p:txBody>
      </p:sp>
    </p:spTree>
    <p:extLst>
      <p:ext uri="{BB962C8B-B14F-4D97-AF65-F5344CB8AC3E}">
        <p14:creationId xmlns:p14="http://schemas.microsoft.com/office/powerpoint/2010/main" val="3533799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C3A9-6C8A-1F40-9625-7CC031EEA330}"/>
              </a:ext>
            </a:extLst>
          </p:cNvPr>
          <p:cNvSpPr>
            <a:spLocks noGrp="1"/>
          </p:cNvSpPr>
          <p:nvPr>
            <p:ph type="title"/>
          </p:nvPr>
        </p:nvSpPr>
        <p:spPr>
          <a:xfrm>
            <a:off x="1141412" y="478564"/>
            <a:ext cx="5894387" cy="925837"/>
          </a:xfrm>
        </p:spPr>
        <p:txBody>
          <a:bodyPr anchor="b">
            <a:normAutofit/>
          </a:bodyPr>
          <a:lstStyle/>
          <a:p>
            <a:pPr algn="ctr"/>
            <a:r>
              <a:rPr lang="en-US" dirty="0"/>
              <a:t>Lazy evaluation</a:t>
            </a:r>
          </a:p>
        </p:txBody>
      </p:sp>
      <p:sp>
        <p:nvSpPr>
          <p:cNvPr id="3" name="Content Placeholder 2">
            <a:extLst>
              <a:ext uri="{FF2B5EF4-FFF2-40B4-BE49-F238E27FC236}">
                <a16:creationId xmlns:a16="http://schemas.microsoft.com/office/drawing/2014/main" id="{F8008F28-D116-9F43-8A40-519EB1B1263E}"/>
              </a:ext>
            </a:extLst>
          </p:cNvPr>
          <p:cNvSpPr>
            <a:spLocks noGrp="1"/>
          </p:cNvSpPr>
          <p:nvPr>
            <p:ph idx="1"/>
          </p:nvPr>
        </p:nvSpPr>
        <p:spPr>
          <a:xfrm>
            <a:off x="1141412" y="1658143"/>
            <a:ext cx="5894388" cy="3541714"/>
          </a:xfrm>
        </p:spPr>
        <p:txBody>
          <a:bodyPr>
            <a:noAutofit/>
          </a:bodyPr>
          <a:lstStyle/>
          <a:p>
            <a:pPr>
              <a:lnSpc>
                <a:spcPct val="110000"/>
              </a:lnSpc>
            </a:pPr>
            <a:r>
              <a:rPr lang="en-US" sz="2000" dirty="0"/>
              <a:t>Lazy evaluation is an evaluation strategy which holds the evaluation of an expression until its value is needed. It avoids repeated evaluation.</a:t>
            </a:r>
          </a:p>
          <a:p>
            <a:pPr>
              <a:lnSpc>
                <a:spcPct val="110000"/>
              </a:lnSpc>
            </a:pPr>
            <a:r>
              <a:rPr lang="en-US" sz="2000" dirty="0"/>
              <a:t>In short, it means only evaluate expressions when necessary</a:t>
            </a:r>
          </a:p>
          <a:p>
            <a:pPr>
              <a:lnSpc>
                <a:spcPct val="110000"/>
              </a:lnSpc>
            </a:pPr>
            <a:r>
              <a:rPr lang="en-US" sz="2000" dirty="0"/>
              <a:t>Strengths: Reduced time complexity, runtime optimizations</a:t>
            </a:r>
          </a:p>
          <a:p>
            <a:pPr>
              <a:lnSpc>
                <a:spcPct val="110000"/>
              </a:lnSpc>
            </a:pPr>
            <a:r>
              <a:rPr lang="en-US" sz="2000" dirty="0"/>
              <a:t>Weaknesses: Possibly increased space complexity</a:t>
            </a:r>
          </a:p>
          <a:p>
            <a:pPr>
              <a:lnSpc>
                <a:spcPct val="110000"/>
              </a:lnSpc>
            </a:pPr>
            <a:r>
              <a:rPr lang="en-US" sz="2000" dirty="0"/>
              <a:t>lazy evaluation is only possible in a declarative language like functional programming; imperative languages have no alternative</a:t>
            </a:r>
          </a:p>
        </p:txBody>
      </p:sp>
      <p:pic>
        <p:nvPicPr>
          <p:cNvPr id="5" name="Picture 4" descr="Icon&#10;&#10;Description automatically generated">
            <a:extLst>
              <a:ext uri="{FF2B5EF4-FFF2-40B4-BE49-F238E27FC236}">
                <a16:creationId xmlns:a16="http://schemas.microsoft.com/office/drawing/2014/main" id="{E578E7B3-AE1A-C442-A560-E8670BB50FDC}"/>
              </a:ext>
            </a:extLst>
          </p:cNvPr>
          <p:cNvPicPr>
            <a:picLocks noChangeAspect="1"/>
          </p:cNvPicPr>
          <p:nvPr/>
        </p:nvPicPr>
        <p:blipFill rotWithShape="1">
          <a:blip r:embed="rId3"/>
          <a:srcRect t="20563" b="11182"/>
          <a:stretch/>
        </p:blipFill>
        <p:spPr>
          <a:xfrm>
            <a:off x="7619998" y="780235"/>
            <a:ext cx="3425199" cy="2337870"/>
          </a:xfrm>
          <a:custGeom>
            <a:avLst/>
            <a:gdLst/>
            <a:ahLst/>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7" name="Picture 6" descr="Icon&#10;&#10;Description automatically generated">
            <a:extLst>
              <a:ext uri="{FF2B5EF4-FFF2-40B4-BE49-F238E27FC236}">
                <a16:creationId xmlns:a16="http://schemas.microsoft.com/office/drawing/2014/main" id="{5F5402AF-F2A1-D144-BD40-E5AC972BB050}"/>
              </a:ext>
            </a:extLst>
          </p:cNvPr>
          <p:cNvPicPr>
            <a:picLocks noChangeAspect="1"/>
          </p:cNvPicPr>
          <p:nvPr/>
        </p:nvPicPr>
        <p:blipFill rotWithShape="1">
          <a:blip r:embed="rId4"/>
          <a:srcRect b="4538"/>
          <a:stretch/>
        </p:blipFill>
        <p:spPr>
          <a:xfrm>
            <a:off x="7619998" y="3282697"/>
            <a:ext cx="3425199" cy="2337870"/>
          </a:xfrm>
          <a:custGeom>
            <a:avLst/>
            <a:gdLst/>
            <a:ahLst/>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344290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8BFE-A46D-3240-A4D8-5C113CAA54D0}"/>
              </a:ext>
            </a:extLst>
          </p:cNvPr>
          <p:cNvSpPr>
            <a:spLocks noGrp="1"/>
          </p:cNvSpPr>
          <p:nvPr>
            <p:ph type="ctrTitle"/>
          </p:nvPr>
        </p:nvSpPr>
        <p:spPr>
          <a:xfrm>
            <a:off x="1404907" y="298417"/>
            <a:ext cx="9379135" cy="751908"/>
          </a:xfrm>
        </p:spPr>
        <p:txBody>
          <a:bodyPr>
            <a:normAutofit/>
          </a:bodyPr>
          <a:lstStyle/>
          <a:p>
            <a:pPr algn="ctr"/>
            <a:r>
              <a:rPr lang="en-US" dirty="0">
                <a:solidFill>
                  <a:srgbClr val="FFFFFF"/>
                </a:solidFill>
              </a:rPr>
              <a:t>Outline</a:t>
            </a:r>
          </a:p>
        </p:txBody>
      </p:sp>
      <p:sp>
        <p:nvSpPr>
          <p:cNvPr id="4" name="TextBox 3">
            <a:extLst>
              <a:ext uri="{FF2B5EF4-FFF2-40B4-BE49-F238E27FC236}">
                <a16:creationId xmlns:a16="http://schemas.microsoft.com/office/drawing/2014/main" id="{B0E9E595-C5D3-704F-8C30-6C188E169493}"/>
              </a:ext>
            </a:extLst>
          </p:cNvPr>
          <p:cNvSpPr txBox="1"/>
          <p:nvPr/>
        </p:nvSpPr>
        <p:spPr>
          <a:xfrm>
            <a:off x="750176" y="1235048"/>
            <a:ext cx="10688595" cy="5647700"/>
          </a:xfrm>
          <a:prstGeom prst="rect">
            <a:avLst/>
          </a:prstGeom>
          <a:noFill/>
        </p:spPr>
        <p:txBody>
          <a:bodyPr wrap="square" rtlCol="0">
            <a:spAutoFit/>
          </a:bodyPr>
          <a:lstStyle/>
          <a:p>
            <a:pPr marL="342900" indent="-342900">
              <a:buFont typeface="+mj-lt"/>
              <a:buAutoNum type="arabicPeriod"/>
            </a:pPr>
            <a:r>
              <a:rPr lang="en-US" sz="1900" dirty="0">
                <a:highlight>
                  <a:srgbClr val="C0C0C0"/>
                </a:highlight>
              </a:rPr>
              <a:t>What is Functional Programming? </a:t>
            </a:r>
          </a:p>
          <a:p>
            <a:pPr marL="342900" indent="-342900">
              <a:buFont typeface="+mj-lt"/>
              <a:buAutoNum type="arabicPeriod"/>
            </a:pPr>
            <a:r>
              <a:rPr lang="en-US" sz="1900" dirty="0">
                <a:highlight>
                  <a:srgbClr val="C0C0C0"/>
                </a:highlight>
              </a:rPr>
              <a:t>Programming Paradigms </a:t>
            </a:r>
          </a:p>
          <a:p>
            <a:pPr marL="342900" indent="-342900">
              <a:buFont typeface="+mj-lt"/>
              <a:buAutoNum type="arabicPeriod"/>
            </a:pPr>
            <a:r>
              <a:rPr lang="en-US" sz="1900" dirty="0">
                <a:highlight>
                  <a:srgbClr val="C0C0C0"/>
                </a:highlight>
              </a:rPr>
              <a:t>Imperative vs. Declarative</a:t>
            </a:r>
          </a:p>
          <a:p>
            <a:pPr marL="342900" indent="-342900">
              <a:buFont typeface="+mj-lt"/>
              <a:buAutoNum type="arabicPeriod"/>
            </a:pPr>
            <a:r>
              <a:rPr lang="en-US" sz="1900" dirty="0">
                <a:highlight>
                  <a:srgbClr val="C0C0C0"/>
                </a:highlight>
              </a:rPr>
              <a:t>Paradigm Hierarchy</a:t>
            </a:r>
          </a:p>
          <a:p>
            <a:pPr marL="342900" indent="-342900">
              <a:buFont typeface="+mj-lt"/>
              <a:buAutoNum type="arabicPeriod"/>
            </a:pPr>
            <a:r>
              <a:rPr lang="en-US" sz="1900" dirty="0">
                <a:highlight>
                  <a:srgbClr val="C0C0C0"/>
                </a:highlight>
              </a:rPr>
              <a:t>Lambda Calculus: The Inspiration for Functional Programming</a:t>
            </a:r>
          </a:p>
          <a:p>
            <a:pPr marL="342900" indent="-342900">
              <a:buFont typeface="+mj-lt"/>
              <a:buAutoNum type="arabicPeriod"/>
            </a:pPr>
            <a:r>
              <a:rPr lang="en-US" sz="1900" dirty="0">
                <a:highlight>
                  <a:srgbClr val="C0C0C0"/>
                </a:highlight>
              </a:rPr>
              <a:t>The Birth of Functional Programming</a:t>
            </a:r>
          </a:p>
          <a:p>
            <a:pPr marL="342900" indent="-342900">
              <a:buFont typeface="+mj-lt"/>
              <a:buAutoNum type="arabicPeriod"/>
            </a:pPr>
            <a:r>
              <a:rPr lang="en-US" sz="1900" dirty="0">
                <a:highlight>
                  <a:srgbClr val="C0C0C0"/>
                </a:highlight>
              </a:rPr>
              <a:t>Functional Programming Characteristics</a:t>
            </a:r>
          </a:p>
          <a:p>
            <a:pPr marL="342900" indent="-342900">
              <a:buFont typeface="+mj-lt"/>
              <a:buAutoNum type="arabicPeriod"/>
            </a:pPr>
            <a:r>
              <a:rPr lang="en-US" sz="1900" dirty="0">
                <a:highlight>
                  <a:srgbClr val="C0C0C0"/>
                </a:highlight>
              </a:rPr>
              <a:t>A Short Introduction to Functional Programming Video</a:t>
            </a:r>
          </a:p>
          <a:p>
            <a:pPr marL="342900" indent="-342900">
              <a:buFont typeface="+mj-lt"/>
              <a:buAutoNum type="arabicPeriod"/>
            </a:pPr>
            <a:r>
              <a:rPr lang="en-US" sz="1900" dirty="0">
                <a:highlight>
                  <a:srgbClr val="C0C0C0"/>
                </a:highlight>
              </a:rPr>
              <a:t>Immutable Data</a:t>
            </a:r>
          </a:p>
          <a:p>
            <a:pPr marL="342900" indent="-342900">
              <a:buFont typeface="+mj-lt"/>
              <a:buAutoNum type="arabicPeriod"/>
            </a:pPr>
            <a:r>
              <a:rPr lang="en-US" sz="1900" dirty="0">
                <a:highlight>
                  <a:srgbClr val="C0C0C0"/>
                </a:highlight>
              </a:rPr>
              <a:t>Pure Functions</a:t>
            </a:r>
          </a:p>
          <a:p>
            <a:pPr marL="342900" indent="-342900">
              <a:buFont typeface="+mj-lt"/>
              <a:buAutoNum type="arabicPeriod"/>
            </a:pPr>
            <a:r>
              <a:rPr lang="en-US" sz="1900" dirty="0">
                <a:highlight>
                  <a:srgbClr val="C0C0C0"/>
                </a:highlight>
              </a:rPr>
              <a:t>First-Class Functions &amp; Higher-Order Functions</a:t>
            </a:r>
          </a:p>
          <a:p>
            <a:pPr marL="342900" indent="-342900">
              <a:buFont typeface="+mj-lt"/>
              <a:buAutoNum type="arabicPeriod"/>
            </a:pPr>
            <a:r>
              <a:rPr lang="en-US" sz="1900" dirty="0">
                <a:highlight>
                  <a:srgbClr val="C0C0C0"/>
                </a:highlight>
              </a:rPr>
              <a:t>Lazy Evaluation</a:t>
            </a:r>
          </a:p>
          <a:p>
            <a:pPr marL="342900" indent="-342900">
              <a:buFont typeface="+mj-lt"/>
              <a:buAutoNum type="arabicPeriod"/>
            </a:pPr>
            <a:r>
              <a:rPr lang="en-US" sz="1900" dirty="0">
                <a:highlight>
                  <a:srgbClr val="C0C0C0"/>
                </a:highlight>
              </a:rPr>
              <a:t>Recursion</a:t>
            </a:r>
          </a:p>
          <a:p>
            <a:pPr marL="342900" indent="-342900">
              <a:buFont typeface="+mj-lt"/>
              <a:buAutoNum type="arabicPeriod"/>
            </a:pPr>
            <a:r>
              <a:rPr lang="en-US" sz="1900" dirty="0">
                <a:highlight>
                  <a:srgbClr val="C0C0C0"/>
                </a:highlight>
              </a:rPr>
              <a:t>Manipulation of Lists</a:t>
            </a:r>
          </a:p>
          <a:p>
            <a:pPr marL="342900" indent="-342900">
              <a:buFont typeface="+mj-lt"/>
              <a:buAutoNum type="arabicPeriod"/>
            </a:pPr>
            <a:r>
              <a:rPr lang="en-US" sz="1900" dirty="0">
                <a:highlight>
                  <a:srgbClr val="C0C0C0"/>
                </a:highlight>
              </a:rPr>
              <a:t>Anonymous Functions</a:t>
            </a:r>
          </a:p>
          <a:p>
            <a:pPr marL="342900" indent="-342900">
              <a:buFont typeface="+mj-lt"/>
              <a:buAutoNum type="arabicPeriod"/>
            </a:pPr>
            <a:r>
              <a:rPr lang="en-US" sz="1900" dirty="0">
                <a:highlight>
                  <a:srgbClr val="C0C0C0"/>
                </a:highlight>
              </a:rPr>
              <a:t>Lambda Functions</a:t>
            </a:r>
          </a:p>
          <a:p>
            <a:pPr marL="342900" indent="-342900">
              <a:buFont typeface="+mj-lt"/>
              <a:buAutoNum type="arabicPeriod"/>
            </a:pPr>
            <a:r>
              <a:rPr lang="en-US" sz="1900" dirty="0">
                <a:highlight>
                  <a:srgbClr val="C0C0C0"/>
                </a:highlight>
              </a:rPr>
              <a:t>Map, Filter and Reduce</a:t>
            </a:r>
          </a:p>
          <a:p>
            <a:pPr marL="342900" indent="-342900">
              <a:buFont typeface="+mj-lt"/>
              <a:buAutoNum type="arabicPeriod"/>
            </a:pPr>
            <a:r>
              <a:rPr lang="en-US" sz="1900" dirty="0">
                <a:highlight>
                  <a:srgbClr val="C0C0C0"/>
                </a:highlight>
              </a:rPr>
              <a:t>Closing Remarks &amp; Resources</a:t>
            </a:r>
          </a:p>
          <a:p>
            <a:pPr marL="342900" indent="-342900">
              <a:buFont typeface="+mj-lt"/>
              <a:buAutoNum type="arabicPeriod"/>
            </a:pPr>
            <a:endParaRPr lang="en-US" sz="1900" dirty="0">
              <a:highlight>
                <a:srgbClr val="C0C0C0"/>
              </a:highlight>
            </a:endParaRPr>
          </a:p>
        </p:txBody>
      </p:sp>
    </p:spTree>
    <p:extLst>
      <p:ext uri="{BB962C8B-B14F-4D97-AF65-F5344CB8AC3E}">
        <p14:creationId xmlns:p14="http://schemas.microsoft.com/office/powerpoint/2010/main" val="3269678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EAAA4-74C6-CC4D-A28E-E484CDC353EB}"/>
              </a:ext>
            </a:extLst>
          </p:cNvPr>
          <p:cNvSpPr>
            <a:spLocks noGrp="1"/>
          </p:cNvSpPr>
          <p:nvPr>
            <p:ph type="title"/>
          </p:nvPr>
        </p:nvSpPr>
        <p:spPr>
          <a:xfrm>
            <a:off x="1141412" y="420810"/>
            <a:ext cx="9905998" cy="1099071"/>
          </a:xfrm>
        </p:spPr>
        <p:txBody>
          <a:bodyPr/>
          <a:lstStyle/>
          <a:p>
            <a:pPr algn="ctr"/>
            <a:r>
              <a:rPr lang="en-US" dirty="0"/>
              <a:t>Recursion</a:t>
            </a:r>
          </a:p>
        </p:txBody>
      </p:sp>
      <p:sp>
        <p:nvSpPr>
          <p:cNvPr id="3" name="Content Placeholder 2">
            <a:extLst>
              <a:ext uri="{FF2B5EF4-FFF2-40B4-BE49-F238E27FC236}">
                <a16:creationId xmlns:a16="http://schemas.microsoft.com/office/drawing/2014/main" id="{99D78DD8-EDCA-2A44-B187-D429F78CCCBC}"/>
              </a:ext>
            </a:extLst>
          </p:cNvPr>
          <p:cNvSpPr>
            <a:spLocks noGrp="1"/>
          </p:cNvSpPr>
          <p:nvPr>
            <p:ph idx="1"/>
          </p:nvPr>
        </p:nvSpPr>
        <p:spPr>
          <a:xfrm>
            <a:off x="988156" y="1519881"/>
            <a:ext cx="5973763" cy="4485503"/>
          </a:xfrm>
        </p:spPr>
        <p:txBody>
          <a:bodyPr>
            <a:noAutofit/>
          </a:bodyPr>
          <a:lstStyle/>
          <a:p>
            <a:r>
              <a:rPr lang="en-US" dirty="0"/>
              <a:t>Iteration is not a concept in functional programming, since it requires updating variables to keep count, and therefore isn’t used</a:t>
            </a:r>
          </a:p>
          <a:p>
            <a:r>
              <a:rPr lang="en-US" dirty="0"/>
              <a:t>Recursion, then, is one of the main strategies used to traverse a list</a:t>
            </a:r>
          </a:p>
          <a:p>
            <a:r>
              <a:rPr lang="en-US" dirty="0"/>
              <a:t>recursion is self-reliant in the way that it solves problems: it merely requires the repeated application of a function for computation. </a:t>
            </a:r>
          </a:p>
        </p:txBody>
      </p:sp>
      <p:pic>
        <p:nvPicPr>
          <p:cNvPr id="5" name="Picture 4">
            <a:extLst>
              <a:ext uri="{FF2B5EF4-FFF2-40B4-BE49-F238E27FC236}">
                <a16:creationId xmlns:a16="http://schemas.microsoft.com/office/drawing/2014/main" id="{A738B70E-124E-7E44-AC3C-2688EF35071C}"/>
              </a:ext>
            </a:extLst>
          </p:cNvPr>
          <p:cNvPicPr>
            <a:picLocks noChangeAspect="1"/>
          </p:cNvPicPr>
          <p:nvPr/>
        </p:nvPicPr>
        <p:blipFill>
          <a:blip r:embed="rId2"/>
          <a:stretch>
            <a:fillRect/>
          </a:stretch>
        </p:blipFill>
        <p:spPr>
          <a:xfrm>
            <a:off x="7272307" y="2228996"/>
            <a:ext cx="3775103" cy="3067271"/>
          </a:xfrm>
          <a:prstGeom prst="rect">
            <a:avLst/>
          </a:prstGeom>
        </p:spPr>
      </p:pic>
    </p:spTree>
    <p:extLst>
      <p:ext uri="{BB962C8B-B14F-4D97-AF65-F5344CB8AC3E}">
        <p14:creationId xmlns:p14="http://schemas.microsoft.com/office/powerpoint/2010/main" val="2970933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1A1AF-2335-3A4D-985A-F27467B07C58}"/>
              </a:ext>
            </a:extLst>
          </p:cNvPr>
          <p:cNvSpPr>
            <a:spLocks noGrp="1"/>
          </p:cNvSpPr>
          <p:nvPr>
            <p:ph type="title"/>
          </p:nvPr>
        </p:nvSpPr>
        <p:spPr/>
        <p:txBody>
          <a:bodyPr/>
          <a:lstStyle/>
          <a:p>
            <a:pPr algn="ctr"/>
            <a:r>
              <a:rPr lang="en-US" dirty="0"/>
              <a:t>Recursion: example</a:t>
            </a:r>
          </a:p>
        </p:txBody>
      </p:sp>
      <p:pic>
        <p:nvPicPr>
          <p:cNvPr id="5" name="Picture 4" descr="Text&#10;&#10;Description automatically generated">
            <a:extLst>
              <a:ext uri="{FF2B5EF4-FFF2-40B4-BE49-F238E27FC236}">
                <a16:creationId xmlns:a16="http://schemas.microsoft.com/office/drawing/2014/main" id="{93327F4D-8567-4241-8B1C-35E241B101B2}"/>
              </a:ext>
            </a:extLst>
          </p:cNvPr>
          <p:cNvPicPr>
            <a:picLocks noChangeAspect="1"/>
          </p:cNvPicPr>
          <p:nvPr/>
        </p:nvPicPr>
        <p:blipFill>
          <a:blip r:embed="rId2"/>
          <a:stretch>
            <a:fillRect/>
          </a:stretch>
        </p:blipFill>
        <p:spPr>
          <a:xfrm>
            <a:off x="6531337" y="2211387"/>
            <a:ext cx="4516074" cy="1892300"/>
          </a:xfrm>
          <a:prstGeom prst="rect">
            <a:avLst/>
          </a:prstGeom>
        </p:spPr>
      </p:pic>
      <p:pic>
        <p:nvPicPr>
          <p:cNvPr id="7" name="Picture 6" descr="Text&#10;&#10;Description automatically generated">
            <a:extLst>
              <a:ext uri="{FF2B5EF4-FFF2-40B4-BE49-F238E27FC236}">
                <a16:creationId xmlns:a16="http://schemas.microsoft.com/office/drawing/2014/main" id="{D7EBD454-49BC-5F4F-A05C-7663B7B01B6C}"/>
              </a:ext>
            </a:extLst>
          </p:cNvPr>
          <p:cNvPicPr>
            <a:picLocks noChangeAspect="1"/>
          </p:cNvPicPr>
          <p:nvPr/>
        </p:nvPicPr>
        <p:blipFill>
          <a:blip r:embed="rId3"/>
          <a:stretch>
            <a:fillRect/>
          </a:stretch>
        </p:blipFill>
        <p:spPr>
          <a:xfrm>
            <a:off x="957628" y="2211387"/>
            <a:ext cx="4516075" cy="1892299"/>
          </a:xfrm>
          <a:prstGeom prst="rect">
            <a:avLst/>
          </a:prstGeom>
        </p:spPr>
      </p:pic>
      <p:sp>
        <p:nvSpPr>
          <p:cNvPr id="8" name="TextBox 7">
            <a:extLst>
              <a:ext uri="{FF2B5EF4-FFF2-40B4-BE49-F238E27FC236}">
                <a16:creationId xmlns:a16="http://schemas.microsoft.com/office/drawing/2014/main" id="{CE5B2AC7-8D3D-8642-B1D4-1A4CFF02F779}"/>
              </a:ext>
            </a:extLst>
          </p:cNvPr>
          <p:cNvSpPr txBox="1"/>
          <p:nvPr/>
        </p:nvSpPr>
        <p:spPr>
          <a:xfrm>
            <a:off x="1414462" y="4760913"/>
            <a:ext cx="9359900"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We see here again the difference between a recursive solution, though this time focus on how our array changes: in the case of recursion, we are generating a new array for each function call (since we must ensure data immutability). When using a for loop, we do our work “in-place”.</a:t>
            </a:r>
          </a:p>
        </p:txBody>
      </p:sp>
    </p:spTree>
    <p:extLst>
      <p:ext uri="{BB962C8B-B14F-4D97-AF65-F5344CB8AC3E}">
        <p14:creationId xmlns:p14="http://schemas.microsoft.com/office/powerpoint/2010/main" val="1049930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48"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919F3A-CF63-D54E-B680-9A1C80A3ED9D}"/>
              </a:ext>
            </a:extLst>
          </p:cNvPr>
          <p:cNvSpPr>
            <a:spLocks noGrp="1"/>
          </p:cNvSpPr>
          <p:nvPr>
            <p:ph type="title"/>
          </p:nvPr>
        </p:nvSpPr>
        <p:spPr>
          <a:xfrm>
            <a:off x="1141413" y="618518"/>
            <a:ext cx="4459286" cy="1478570"/>
          </a:xfrm>
        </p:spPr>
        <p:txBody>
          <a:bodyPr>
            <a:normAutofit/>
          </a:bodyPr>
          <a:lstStyle/>
          <a:p>
            <a:r>
              <a:rPr lang="en-US" sz="3200"/>
              <a:t>Manipulation of lists</a:t>
            </a:r>
          </a:p>
        </p:txBody>
      </p:sp>
      <p:sp>
        <p:nvSpPr>
          <p:cNvPr id="3" name="Content Placeholder 2">
            <a:extLst>
              <a:ext uri="{FF2B5EF4-FFF2-40B4-BE49-F238E27FC236}">
                <a16:creationId xmlns:a16="http://schemas.microsoft.com/office/drawing/2014/main" id="{FDDE9E76-8C66-9744-906C-0DD0068A5A81}"/>
              </a:ext>
            </a:extLst>
          </p:cNvPr>
          <p:cNvSpPr>
            <a:spLocks noGrp="1"/>
          </p:cNvSpPr>
          <p:nvPr>
            <p:ph idx="1"/>
          </p:nvPr>
        </p:nvSpPr>
        <p:spPr>
          <a:xfrm>
            <a:off x="1141412" y="2249487"/>
            <a:ext cx="4459287" cy="3965046"/>
          </a:xfrm>
        </p:spPr>
        <p:txBody>
          <a:bodyPr>
            <a:normAutofit/>
          </a:bodyPr>
          <a:lstStyle/>
          <a:p>
            <a:pPr>
              <a:lnSpc>
                <a:spcPct val="110000"/>
              </a:lnSpc>
            </a:pPr>
            <a:r>
              <a:rPr lang="en-US" sz="2000" dirty="0"/>
              <a:t>In functional programming, the manipulation of lists is integral for many operations</a:t>
            </a:r>
            <a:endParaRPr lang="en-US" sz="2000"/>
          </a:p>
          <a:p>
            <a:pPr>
              <a:lnSpc>
                <a:spcPct val="110000"/>
              </a:lnSpc>
            </a:pPr>
            <a:r>
              <a:rPr lang="en-US" sz="2000" dirty="0"/>
              <a:t>Along with recursion, the manipulation of lists is the other main strategy for traversal</a:t>
            </a:r>
            <a:endParaRPr lang="en-US" sz="2000"/>
          </a:p>
          <a:p>
            <a:pPr>
              <a:lnSpc>
                <a:spcPct val="110000"/>
              </a:lnSpc>
            </a:pPr>
            <a:r>
              <a:rPr lang="en-US" sz="2000" dirty="0"/>
              <a:t>The two main concepts of list manipulations are the head (the first element in your list) and the tail (the rest of the list)</a:t>
            </a:r>
            <a:endParaRPr lang="en-US" sz="2000"/>
          </a:p>
          <a:p>
            <a:pPr>
              <a:lnSpc>
                <a:spcPct val="110000"/>
              </a:lnSpc>
            </a:pPr>
            <a:endParaRPr lang="en-US" sz="2000"/>
          </a:p>
        </p:txBody>
      </p:sp>
      <p:pic>
        <p:nvPicPr>
          <p:cNvPr id="7" name="Graphic 6">
            <a:extLst>
              <a:ext uri="{FF2B5EF4-FFF2-40B4-BE49-F238E27FC236}">
                <a16:creationId xmlns:a16="http://schemas.microsoft.com/office/drawing/2014/main" id="{4FF0708B-1F90-3B42-BCF9-68D579471D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1991910"/>
            <a:ext cx="5456279" cy="284923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50" name="Group 49">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1"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2"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3"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8"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8" name="TextBox 7">
            <a:extLst>
              <a:ext uri="{FF2B5EF4-FFF2-40B4-BE49-F238E27FC236}">
                <a16:creationId xmlns:a16="http://schemas.microsoft.com/office/drawing/2014/main" id="{6D8B8969-6ED9-1149-BEE2-186B8EF9704E}"/>
              </a:ext>
            </a:extLst>
          </p:cNvPr>
          <p:cNvSpPr txBox="1"/>
          <p:nvPr/>
        </p:nvSpPr>
        <p:spPr>
          <a:xfrm>
            <a:off x="6200775" y="5056188"/>
            <a:ext cx="5143500" cy="646331"/>
          </a:xfrm>
          <a:prstGeom prst="rect">
            <a:avLst/>
          </a:prstGeom>
          <a:noFill/>
        </p:spPr>
        <p:txBody>
          <a:bodyPr wrap="square" rtlCol="0">
            <a:spAutoFit/>
          </a:bodyPr>
          <a:lstStyle/>
          <a:p>
            <a:pPr algn="ctr"/>
            <a:r>
              <a:rPr lang="en-US" dirty="0"/>
              <a:t>Diagram of list as seen in functional programming languages</a:t>
            </a:r>
          </a:p>
        </p:txBody>
      </p:sp>
    </p:spTree>
    <p:extLst>
      <p:ext uri="{BB962C8B-B14F-4D97-AF65-F5344CB8AC3E}">
        <p14:creationId xmlns:p14="http://schemas.microsoft.com/office/powerpoint/2010/main" val="2041946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AAB7D-F69F-C849-8EEE-3AB71E71752E}"/>
              </a:ext>
            </a:extLst>
          </p:cNvPr>
          <p:cNvSpPr>
            <a:spLocks noGrp="1"/>
          </p:cNvSpPr>
          <p:nvPr>
            <p:ph type="title"/>
          </p:nvPr>
        </p:nvSpPr>
        <p:spPr/>
        <p:txBody>
          <a:bodyPr/>
          <a:lstStyle/>
          <a:p>
            <a:pPr algn="ctr"/>
            <a:r>
              <a:rPr lang="en-US" dirty="0"/>
              <a:t>Example: manipulation of lists</a:t>
            </a:r>
          </a:p>
        </p:txBody>
      </p:sp>
      <p:pic>
        <p:nvPicPr>
          <p:cNvPr id="13" name="Picture 12" descr="Text&#10;&#10;Description automatically generated with medium confidence">
            <a:extLst>
              <a:ext uri="{FF2B5EF4-FFF2-40B4-BE49-F238E27FC236}">
                <a16:creationId xmlns:a16="http://schemas.microsoft.com/office/drawing/2014/main" id="{0857F611-E699-FE4A-BE8D-AF7D4A5AB21A}"/>
              </a:ext>
            </a:extLst>
          </p:cNvPr>
          <p:cNvPicPr>
            <a:picLocks noChangeAspect="1"/>
          </p:cNvPicPr>
          <p:nvPr/>
        </p:nvPicPr>
        <p:blipFill>
          <a:blip r:embed="rId2"/>
          <a:stretch>
            <a:fillRect/>
          </a:stretch>
        </p:blipFill>
        <p:spPr>
          <a:xfrm>
            <a:off x="7351711" y="1803400"/>
            <a:ext cx="3695700" cy="1308100"/>
          </a:xfrm>
          <a:prstGeom prst="rect">
            <a:avLst/>
          </a:prstGeom>
        </p:spPr>
      </p:pic>
      <p:pic>
        <p:nvPicPr>
          <p:cNvPr id="15" name="Picture 14" descr="Text&#10;&#10;Description automatically generated with medium confidence">
            <a:extLst>
              <a:ext uri="{FF2B5EF4-FFF2-40B4-BE49-F238E27FC236}">
                <a16:creationId xmlns:a16="http://schemas.microsoft.com/office/drawing/2014/main" id="{555E7AE2-F15C-5048-B85E-58630D7D912D}"/>
              </a:ext>
            </a:extLst>
          </p:cNvPr>
          <p:cNvPicPr>
            <a:picLocks noChangeAspect="1"/>
          </p:cNvPicPr>
          <p:nvPr/>
        </p:nvPicPr>
        <p:blipFill>
          <a:blip r:embed="rId3"/>
          <a:stretch>
            <a:fillRect/>
          </a:stretch>
        </p:blipFill>
        <p:spPr>
          <a:xfrm>
            <a:off x="7377111" y="3484562"/>
            <a:ext cx="3670300" cy="1282700"/>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BACBE5ED-DBBA-AB49-8912-9118AFC9B124}"/>
              </a:ext>
            </a:extLst>
          </p:cNvPr>
          <p:cNvPicPr>
            <a:picLocks noChangeAspect="1"/>
          </p:cNvPicPr>
          <p:nvPr/>
        </p:nvPicPr>
        <p:blipFill>
          <a:blip r:embed="rId4"/>
          <a:stretch>
            <a:fillRect/>
          </a:stretch>
        </p:blipFill>
        <p:spPr>
          <a:xfrm>
            <a:off x="7377111" y="5140324"/>
            <a:ext cx="3695700" cy="1270000"/>
          </a:xfrm>
          <a:prstGeom prst="rect">
            <a:avLst/>
          </a:prstGeom>
        </p:spPr>
      </p:pic>
      <p:sp>
        <p:nvSpPr>
          <p:cNvPr id="18" name="TextBox 17">
            <a:extLst>
              <a:ext uri="{FF2B5EF4-FFF2-40B4-BE49-F238E27FC236}">
                <a16:creationId xmlns:a16="http://schemas.microsoft.com/office/drawing/2014/main" id="{9FFF9ED2-A134-BF4A-93AD-7DAA0798B1DE}"/>
              </a:ext>
            </a:extLst>
          </p:cNvPr>
          <p:cNvSpPr txBox="1"/>
          <p:nvPr/>
        </p:nvSpPr>
        <p:spPr>
          <a:xfrm>
            <a:off x="1243013" y="2097088"/>
            <a:ext cx="4851399"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To the right are some examples of list manipulations in Haskell</a:t>
            </a:r>
          </a:p>
          <a:p>
            <a:pPr marL="285750" indent="-285750">
              <a:buFont typeface="Arial" panose="020B0604020202020204" pitchFamily="34" charset="0"/>
              <a:buChar char="•"/>
            </a:pPr>
            <a:r>
              <a:rPr lang="en-US" sz="2000" dirty="0"/>
              <a:t>We can see that the head and tail operations return first element and all but the first element respectively</a:t>
            </a:r>
          </a:p>
          <a:p>
            <a:pPr marL="285750" indent="-285750">
              <a:buFont typeface="Arial" panose="020B0604020202020204" pitchFamily="34" charset="0"/>
              <a:buChar char="•"/>
            </a:pPr>
            <a:r>
              <a:rPr lang="en-US" sz="2000" dirty="0"/>
              <a:t>In the bottom example, we can see that we are manipulating these terms to get the third element in the list</a:t>
            </a:r>
          </a:p>
          <a:p>
            <a:pPr marL="285750" indent="-285750">
              <a:buFont typeface="Arial" panose="020B0604020202020204" pitchFamily="34" charset="0"/>
              <a:buChar char="•"/>
            </a:pPr>
            <a:r>
              <a:rPr lang="en-US" sz="2000" dirty="0"/>
              <a:t>This process can be generalized to traverse lists with ease</a:t>
            </a:r>
          </a:p>
          <a:p>
            <a:pPr marL="285750" indent="-285750">
              <a:buFont typeface="Arial" panose="020B0604020202020204" pitchFamily="34" charset="0"/>
              <a:buChar char="•"/>
            </a:pPr>
            <a:r>
              <a:rPr lang="en-US" sz="2000" dirty="0"/>
              <a:t>One important thing to remember is that these operations return new values, since we are not allowed to manipulate data</a:t>
            </a:r>
          </a:p>
        </p:txBody>
      </p:sp>
    </p:spTree>
    <p:extLst>
      <p:ext uri="{BB962C8B-B14F-4D97-AF65-F5344CB8AC3E}">
        <p14:creationId xmlns:p14="http://schemas.microsoft.com/office/powerpoint/2010/main" val="2085715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F4EF9-C558-5D4B-B667-2DFC4EDAA850}"/>
              </a:ext>
            </a:extLst>
          </p:cNvPr>
          <p:cNvSpPr>
            <a:spLocks noGrp="1"/>
          </p:cNvSpPr>
          <p:nvPr>
            <p:ph type="title"/>
          </p:nvPr>
        </p:nvSpPr>
        <p:spPr>
          <a:xfrm>
            <a:off x="1141413" y="297242"/>
            <a:ext cx="9905998" cy="864850"/>
          </a:xfrm>
        </p:spPr>
        <p:txBody>
          <a:bodyPr>
            <a:normAutofit/>
          </a:bodyPr>
          <a:lstStyle/>
          <a:p>
            <a:pPr algn="ctr"/>
            <a:r>
              <a:rPr lang="en-US" dirty="0"/>
              <a:t>anonymous functions</a:t>
            </a:r>
          </a:p>
        </p:txBody>
      </p:sp>
      <p:pic>
        <p:nvPicPr>
          <p:cNvPr id="5" name="Picture 4" descr="A picture containing company name&#10;&#10;Description automatically generated">
            <a:extLst>
              <a:ext uri="{FF2B5EF4-FFF2-40B4-BE49-F238E27FC236}">
                <a16:creationId xmlns:a16="http://schemas.microsoft.com/office/drawing/2014/main" id="{3CC29288-11CE-9647-9C00-FF0CCB228EEB}"/>
              </a:ext>
            </a:extLst>
          </p:cNvPr>
          <p:cNvPicPr>
            <a:picLocks noChangeAspect="1"/>
          </p:cNvPicPr>
          <p:nvPr/>
        </p:nvPicPr>
        <p:blipFill>
          <a:blip r:embed="rId3"/>
          <a:stretch>
            <a:fillRect/>
          </a:stretch>
        </p:blipFill>
        <p:spPr>
          <a:xfrm>
            <a:off x="1054914" y="2192196"/>
            <a:ext cx="4689234" cy="247360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05D3AA-32E0-8145-8947-94C8B49DEDF2}"/>
                  </a:ext>
                </a:extLst>
              </p:cNvPr>
              <p:cNvSpPr>
                <a:spLocks noGrp="1"/>
              </p:cNvSpPr>
              <p:nvPr>
                <p:ph idx="1"/>
              </p:nvPr>
            </p:nvSpPr>
            <p:spPr>
              <a:xfrm>
                <a:off x="6336728" y="1162092"/>
                <a:ext cx="4710683" cy="4744438"/>
              </a:xfrm>
            </p:spPr>
            <p:txBody>
              <a:bodyPr>
                <a:noAutofit/>
              </a:bodyPr>
              <a:lstStyle/>
              <a:p>
                <a:pPr>
                  <a:lnSpc>
                    <a:spcPct val="110000"/>
                  </a:lnSpc>
                </a:pPr>
                <a:r>
                  <a:rPr lang="en-US" sz="1800" dirty="0"/>
                  <a:t>An anonymous function is a function that does not require a formal definition.</a:t>
                </a:r>
              </a:p>
              <a:p>
                <a:pPr>
                  <a:lnSpc>
                    <a:spcPct val="110000"/>
                  </a:lnSpc>
                </a:pPr>
                <a:r>
                  <a:rPr lang="en-US" sz="1800" dirty="0"/>
                  <a:t>The most widely used anonymous functions are called “lambda functions”, which are based upon the composition of functions is lambda calculus.</a:t>
                </a:r>
              </a:p>
              <a:p>
                <a:pPr>
                  <a:lnSpc>
                    <a:spcPct val="110000"/>
                  </a:lnSpc>
                </a:pPr>
                <a:r>
                  <a:rPr lang="en-US" sz="1800" dirty="0"/>
                  <a:t>A function in lambda calculus has the expression </a:t>
                </a:r>
                <a14:m>
                  <m:oMath xmlns:m="http://schemas.openxmlformats.org/officeDocument/2006/math">
                    <m:r>
                      <a:rPr lang="en-US" sz="1800" i="1" smtClean="0">
                        <a:latin typeface="Cambria Math" panose="02040503050406030204" pitchFamily="18" charset="0"/>
                        <a:ea typeface="Cambria Math" panose="02040503050406030204" pitchFamily="18" charset="0"/>
                      </a:rPr>
                      <m:t>𝜆</m:t>
                    </m:r>
                    <m:r>
                      <m:rPr>
                        <m:sty m:val="p"/>
                      </m:rPr>
                      <a:rPr lang="en-US" sz="1800" b="0" i="0" smtClean="0">
                        <a:latin typeface="Cambria Math" panose="02040503050406030204" pitchFamily="18" charset="0"/>
                        <a:ea typeface="Cambria Math" panose="02040503050406030204" pitchFamily="18" charset="0"/>
                      </a:rPr>
                      <m:t>x</m:t>
                    </m:r>
                    <m:r>
                      <a:rPr lang="en-US" sz="1800" b="0" i="0"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M</m:t>
                    </m:r>
                    <m:r>
                      <a:rPr lang="en-US" sz="1800" b="0" i="0"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N</m:t>
                    </m:r>
                    <m:r>
                      <a:rPr lang="en-US" sz="1800" b="0" i="0" smtClean="0">
                        <a:latin typeface="Cambria Math" panose="02040503050406030204" pitchFamily="18" charset="0"/>
                        <a:ea typeface="Cambria Math" panose="02040503050406030204" pitchFamily="18" charset="0"/>
                      </a:rPr>
                      <m:t>)</m:t>
                    </m:r>
                  </m:oMath>
                </a14:m>
                <a:r>
                  <a:rPr lang="en-US" sz="1800" dirty="0"/>
                  <a:t>, where </a:t>
                </a:r>
                <a14:m>
                  <m:oMath xmlns:m="http://schemas.openxmlformats.org/officeDocument/2006/math">
                    <m:r>
                      <a:rPr lang="en-US" sz="1800" i="1">
                        <a:latin typeface="Cambria Math" panose="02040503050406030204" pitchFamily="18" charset="0"/>
                        <a:ea typeface="Cambria Math" panose="02040503050406030204" pitchFamily="18" charset="0"/>
                      </a:rPr>
                      <m:t>𝜆</m:t>
                    </m:r>
                    <m:r>
                      <m:rPr>
                        <m:sty m:val="p"/>
                      </m:rPr>
                      <a:rPr lang="en-US" sz="1800" b="0" i="0" smtClean="0">
                        <a:latin typeface="Cambria Math" panose="02040503050406030204" pitchFamily="18" charset="0"/>
                        <a:ea typeface="Cambria Math" panose="02040503050406030204" pitchFamily="18" charset="0"/>
                      </a:rPr>
                      <m:t>x</m:t>
                    </m:r>
                  </m:oMath>
                </a14:m>
                <a:r>
                  <a:rPr lang="en-US" sz="1800" dirty="0"/>
                  <a:t> is the head of the expression, M is the body of the expression and (N) is the expression the function will apply</a:t>
                </a:r>
              </a:p>
              <a:p>
                <a:pPr>
                  <a:lnSpc>
                    <a:spcPct val="110000"/>
                  </a:lnSpc>
                </a:pPr>
                <a:r>
                  <a:rPr lang="en-US" sz="1800" dirty="0"/>
                  <a:t>For example, </a:t>
                </a:r>
                <a14:m>
                  <m:oMath xmlns:m="http://schemas.openxmlformats.org/officeDocument/2006/math">
                    <m:r>
                      <a:rPr lang="en-US" sz="1800" i="1">
                        <a:latin typeface="Cambria Math" panose="02040503050406030204" pitchFamily="18" charset="0"/>
                        <a:ea typeface="Cambria Math" panose="02040503050406030204" pitchFamily="18" charset="0"/>
                      </a:rPr>
                      <m:t>𝜆</m:t>
                    </m:r>
                    <m:r>
                      <m:rPr>
                        <m:sty m:val="p"/>
                      </m:rPr>
                      <a:rPr lang="en-US" sz="1800">
                        <a:latin typeface="Cambria Math" panose="02040503050406030204" pitchFamily="18" charset="0"/>
                        <a:ea typeface="Cambria Math" panose="02040503050406030204" pitchFamily="18" charset="0"/>
                      </a:rPr>
                      <m:t>x</m:t>
                    </m:r>
                    <m:r>
                      <a:rPr lang="en-US" sz="180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x</m:t>
                    </m:r>
                  </m:oMath>
                </a14:m>
                <a:r>
                  <a:rPr lang="en-US" sz="1800" dirty="0"/>
                  <a:t> is equivalent to the function f(x) = x, and </a:t>
                </a:r>
                <a14:m>
                  <m:oMath xmlns:m="http://schemas.openxmlformats.org/officeDocument/2006/math">
                    <m:r>
                      <a:rPr lang="en-US" sz="1800" i="1">
                        <a:latin typeface="Cambria Math" panose="02040503050406030204" pitchFamily="18" charset="0"/>
                        <a:ea typeface="Cambria Math" panose="02040503050406030204" pitchFamily="18" charset="0"/>
                      </a:rPr>
                      <m:t>𝜆</m:t>
                    </m:r>
                    <m:r>
                      <m:rPr>
                        <m:sty m:val="p"/>
                      </m:rPr>
                      <a:rPr lang="en-US" sz="1800">
                        <a:latin typeface="Cambria Math" panose="02040503050406030204" pitchFamily="18" charset="0"/>
                        <a:ea typeface="Cambria Math" panose="02040503050406030204" pitchFamily="18" charset="0"/>
                      </a:rPr>
                      <m:t>x</m:t>
                    </m:r>
                    <m:r>
                      <a:rPr lang="en-US" sz="180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 </m:t>
                    </m:r>
                  </m:oMath>
                </a14:m>
                <a:r>
                  <a:rPr lang="en-US" sz="1800" dirty="0"/>
                  <a:t>is equivalent to f(x)=y</a:t>
                </a:r>
              </a:p>
              <a:p>
                <a:pPr>
                  <a:lnSpc>
                    <a:spcPct val="110000"/>
                  </a:lnSpc>
                </a:pPr>
                <a:r>
                  <a:rPr lang="en-US" sz="1800" dirty="0"/>
                  <a:t>We will use lambda functions to implement some very handy functions: map(), filter() and reduce()</a:t>
                </a:r>
              </a:p>
            </p:txBody>
          </p:sp>
        </mc:Choice>
        <mc:Fallback>
          <p:sp>
            <p:nvSpPr>
              <p:cNvPr id="3" name="Content Placeholder 2">
                <a:extLst>
                  <a:ext uri="{FF2B5EF4-FFF2-40B4-BE49-F238E27FC236}">
                    <a16:creationId xmlns:a16="http://schemas.microsoft.com/office/drawing/2014/main" id="{D205D3AA-32E0-8145-8947-94C8B49DEDF2}"/>
                  </a:ext>
                </a:extLst>
              </p:cNvPr>
              <p:cNvSpPr>
                <a:spLocks noGrp="1" noRot="1" noChangeAspect="1" noMove="1" noResize="1" noEditPoints="1" noAdjustHandles="1" noChangeArrowheads="1" noChangeShapeType="1" noTextEdit="1"/>
              </p:cNvSpPr>
              <p:nvPr>
                <p:ph idx="1"/>
              </p:nvPr>
            </p:nvSpPr>
            <p:spPr>
              <a:xfrm>
                <a:off x="6336728" y="1162092"/>
                <a:ext cx="4710683" cy="4744438"/>
              </a:xfrm>
              <a:blipFill>
                <a:blip r:embed="rId4"/>
                <a:stretch>
                  <a:fillRect l="-1344" t="-1333" r="-1882" b="-16000"/>
                </a:stretch>
              </a:blipFill>
            </p:spPr>
            <p:txBody>
              <a:bodyPr/>
              <a:lstStyle/>
              <a:p>
                <a:r>
                  <a:rPr lang="en-US">
                    <a:noFill/>
                  </a:rPr>
                  <a:t> </a:t>
                </a:r>
              </a:p>
            </p:txBody>
          </p:sp>
        </mc:Fallback>
      </mc:AlternateContent>
    </p:spTree>
    <p:extLst>
      <p:ext uri="{BB962C8B-B14F-4D97-AF65-F5344CB8AC3E}">
        <p14:creationId xmlns:p14="http://schemas.microsoft.com/office/powerpoint/2010/main" val="2635247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C721C-4594-ED4B-8180-9915E664BE2A}"/>
              </a:ext>
            </a:extLst>
          </p:cNvPr>
          <p:cNvSpPr>
            <a:spLocks noGrp="1"/>
          </p:cNvSpPr>
          <p:nvPr>
            <p:ph type="title"/>
          </p:nvPr>
        </p:nvSpPr>
        <p:spPr>
          <a:xfrm>
            <a:off x="1141413" y="618518"/>
            <a:ext cx="9905998" cy="1478570"/>
          </a:xfrm>
        </p:spPr>
        <p:txBody>
          <a:bodyPr>
            <a:normAutofit/>
          </a:bodyPr>
          <a:lstStyle/>
          <a:p>
            <a:pPr algn="ctr"/>
            <a:r>
              <a:rPr lang="en-US" dirty="0"/>
              <a:t>Lambda functions in python</a:t>
            </a:r>
          </a:p>
        </p:txBody>
      </p:sp>
      <p:pic>
        <p:nvPicPr>
          <p:cNvPr id="5" name="Picture 4" descr="Diagram&#10;&#10;Description automatically generated">
            <a:extLst>
              <a:ext uri="{FF2B5EF4-FFF2-40B4-BE49-F238E27FC236}">
                <a16:creationId xmlns:a16="http://schemas.microsoft.com/office/drawing/2014/main" id="{3B610866-F140-234A-BC59-C2AE2C25B615}"/>
              </a:ext>
            </a:extLst>
          </p:cNvPr>
          <p:cNvPicPr>
            <a:picLocks noChangeAspect="1"/>
          </p:cNvPicPr>
          <p:nvPr/>
        </p:nvPicPr>
        <p:blipFill>
          <a:blip r:embed="rId3"/>
          <a:stretch>
            <a:fillRect/>
          </a:stretch>
        </p:blipFill>
        <p:spPr>
          <a:xfrm>
            <a:off x="1027111" y="2906650"/>
            <a:ext cx="4689234" cy="222738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DBE9B31C-BD7A-EF48-BB69-7EA8B23956A0}"/>
              </a:ext>
            </a:extLst>
          </p:cNvPr>
          <p:cNvSpPr>
            <a:spLocks noGrp="1"/>
          </p:cNvSpPr>
          <p:nvPr>
            <p:ph idx="1"/>
          </p:nvPr>
        </p:nvSpPr>
        <p:spPr>
          <a:xfrm>
            <a:off x="6336727" y="2249487"/>
            <a:ext cx="4710683" cy="3541714"/>
          </a:xfrm>
        </p:spPr>
        <p:txBody>
          <a:bodyPr>
            <a:normAutofit/>
          </a:bodyPr>
          <a:lstStyle/>
          <a:p>
            <a:pPr>
              <a:lnSpc>
                <a:spcPct val="110000"/>
              </a:lnSpc>
            </a:pPr>
            <a:r>
              <a:rPr lang="en-US" dirty="0"/>
              <a:t>Lambda functions are a great utility in functional programming, as they allow us to define functions on the fly for single use</a:t>
            </a:r>
          </a:p>
          <a:p>
            <a:pPr>
              <a:lnSpc>
                <a:spcPct val="110000"/>
              </a:lnSpc>
            </a:pPr>
            <a:r>
              <a:rPr lang="en-US" dirty="0"/>
              <a:t>Let’s look at a few examples of lambda functions in action</a:t>
            </a:r>
          </a:p>
        </p:txBody>
      </p:sp>
      <p:sp>
        <p:nvSpPr>
          <p:cNvPr id="4" name="TextBox 3">
            <a:extLst>
              <a:ext uri="{FF2B5EF4-FFF2-40B4-BE49-F238E27FC236}">
                <a16:creationId xmlns:a16="http://schemas.microsoft.com/office/drawing/2014/main" id="{572039B7-5A40-6943-A41A-5734A0EB105D}"/>
              </a:ext>
            </a:extLst>
          </p:cNvPr>
          <p:cNvSpPr txBox="1"/>
          <p:nvPr/>
        </p:nvSpPr>
        <p:spPr>
          <a:xfrm>
            <a:off x="1000125" y="5414963"/>
            <a:ext cx="4686300" cy="369332"/>
          </a:xfrm>
          <a:prstGeom prst="rect">
            <a:avLst/>
          </a:prstGeom>
          <a:noFill/>
        </p:spPr>
        <p:txBody>
          <a:bodyPr wrap="square" rtlCol="0">
            <a:spAutoFit/>
          </a:bodyPr>
          <a:lstStyle/>
          <a:p>
            <a:r>
              <a:rPr lang="en-US" dirty="0"/>
              <a:t>The syntax for a lambda expression in Python</a:t>
            </a:r>
          </a:p>
        </p:txBody>
      </p:sp>
    </p:spTree>
    <p:extLst>
      <p:ext uri="{BB962C8B-B14F-4D97-AF65-F5344CB8AC3E}">
        <p14:creationId xmlns:p14="http://schemas.microsoft.com/office/powerpoint/2010/main" val="986249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67624-66F2-0944-A65D-A0FC11CE09A5}"/>
              </a:ext>
            </a:extLst>
          </p:cNvPr>
          <p:cNvSpPr>
            <a:spLocks noGrp="1"/>
          </p:cNvSpPr>
          <p:nvPr>
            <p:ph type="title"/>
          </p:nvPr>
        </p:nvSpPr>
        <p:spPr>
          <a:xfrm>
            <a:off x="1141413" y="618518"/>
            <a:ext cx="9905998" cy="1478570"/>
          </a:xfrm>
        </p:spPr>
        <p:txBody>
          <a:bodyPr>
            <a:normAutofit/>
          </a:bodyPr>
          <a:lstStyle/>
          <a:p>
            <a:r>
              <a:rPr lang="en-US" dirty="0"/>
              <a:t>Three powerful functions: Map(), filter() and reduce()</a:t>
            </a:r>
          </a:p>
        </p:txBody>
      </p:sp>
      <p:pic>
        <p:nvPicPr>
          <p:cNvPr id="5" name="Picture 4" descr="A picture containing graphical user interface&#10;&#10;Description automatically generated">
            <a:extLst>
              <a:ext uri="{FF2B5EF4-FFF2-40B4-BE49-F238E27FC236}">
                <a16:creationId xmlns:a16="http://schemas.microsoft.com/office/drawing/2014/main" id="{0C1260C3-AF7A-2E41-8880-738B5D006313}"/>
              </a:ext>
            </a:extLst>
          </p:cNvPr>
          <p:cNvPicPr>
            <a:picLocks noChangeAspect="1"/>
          </p:cNvPicPr>
          <p:nvPr/>
        </p:nvPicPr>
        <p:blipFill>
          <a:blip r:embed="rId3"/>
          <a:stretch>
            <a:fillRect/>
          </a:stretch>
        </p:blipFill>
        <p:spPr>
          <a:xfrm>
            <a:off x="1141411" y="2259988"/>
            <a:ext cx="4689234" cy="352864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338423CF-DB8C-504B-A37A-5B28CBAE76DE}"/>
              </a:ext>
            </a:extLst>
          </p:cNvPr>
          <p:cNvSpPr>
            <a:spLocks noGrp="1"/>
          </p:cNvSpPr>
          <p:nvPr>
            <p:ph idx="1"/>
          </p:nvPr>
        </p:nvSpPr>
        <p:spPr>
          <a:xfrm>
            <a:off x="6336727" y="2249487"/>
            <a:ext cx="4710683" cy="3541714"/>
          </a:xfrm>
        </p:spPr>
        <p:txBody>
          <a:bodyPr>
            <a:normAutofit/>
          </a:bodyPr>
          <a:lstStyle/>
          <a:p>
            <a:r>
              <a:rPr lang="en-US" sz="2200"/>
              <a:t>Map(), filter() and reduce() are three extremely useful functions derived from functional programming</a:t>
            </a:r>
          </a:p>
          <a:p>
            <a:r>
              <a:rPr lang="en-US" sz="2200"/>
              <a:t>In functional languages, they rely on the manipulation of lists to function</a:t>
            </a:r>
          </a:p>
          <a:p>
            <a:r>
              <a:rPr lang="en-US" sz="2200"/>
              <a:t>Let’s take a look!</a:t>
            </a:r>
          </a:p>
        </p:txBody>
      </p:sp>
    </p:spTree>
    <p:extLst>
      <p:ext uri="{BB962C8B-B14F-4D97-AF65-F5344CB8AC3E}">
        <p14:creationId xmlns:p14="http://schemas.microsoft.com/office/powerpoint/2010/main" val="4222133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E568D-288F-3942-B329-9E909315E519}"/>
              </a:ext>
            </a:extLst>
          </p:cNvPr>
          <p:cNvSpPr>
            <a:spLocks noGrp="1"/>
          </p:cNvSpPr>
          <p:nvPr>
            <p:ph type="title"/>
          </p:nvPr>
        </p:nvSpPr>
        <p:spPr>
          <a:xfrm>
            <a:off x="1141413" y="618518"/>
            <a:ext cx="9905998" cy="1188057"/>
          </a:xfrm>
        </p:spPr>
        <p:txBody>
          <a:bodyPr/>
          <a:lstStyle/>
          <a:p>
            <a:pPr algn="ctr"/>
            <a:r>
              <a:rPr lang="en-US" dirty="0"/>
              <a:t>Map()</a:t>
            </a:r>
          </a:p>
        </p:txBody>
      </p:sp>
      <p:sp>
        <p:nvSpPr>
          <p:cNvPr id="3" name="Content Placeholder 2">
            <a:extLst>
              <a:ext uri="{FF2B5EF4-FFF2-40B4-BE49-F238E27FC236}">
                <a16:creationId xmlns:a16="http://schemas.microsoft.com/office/drawing/2014/main" id="{E54D5DDD-EDAC-8347-B6F3-80C199F41926}"/>
              </a:ext>
            </a:extLst>
          </p:cNvPr>
          <p:cNvSpPr>
            <a:spLocks noGrp="1"/>
          </p:cNvSpPr>
          <p:nvPr>
            <p:ph idx="1"/>
          </p:nvPr>
        </p:nvSpPr>
        <p:spPr>
          <a:xfrm>
            <a:off x="1141412" y="1834324"/>
            <a:ext cx="9905999" cy="2436813"/>
          </a:xfrm>
        </p:spPr>
        <p:txBody>
          <a:bodyPr/>
          <a:lstStyle/>
          <a:p>
            <a:r>
              <a:rPr lang="en-US" dirty="0"/>
              <a:t>The map() function iterates through all items in a given </a:t>
            </a:r>
            <a:r>
              <a:rPr lang="en-US" dirty="0" err="1"/>
              <a:t>iterable</a:t>
            </a:r>
            <a:r>
              <a:rPr lang="en-US" dirty="0"/>
              <a:t> / list and executes the function we pass as an argument on each of them.</a:t>
            </a:r>
          </a:p>
          <a:p>
            <a:r>
              <a:rPr lang="en-US" dirty="0"/>
              <a:t>The syntax of map() is map(function, </a:t>
            </a:r>
            <a:r>
              <a:rPr lang="en-US" dirty="0" err="1"/>
              <a:t>iterable</a:t>
            </a:r>
            <a:r>
              <a:rPr lang="en-US" dirty="0"/>
              <a:t>(s))</a:t>
            </a:r>
          </a:p>
          <a:p>
            <a:r>
              <a:rPr lang="en-US" dirty="0"/>
              <a:t>Let’s take a look at an example:</a:t>
            </a:r>
          </a:p>
        </p:txBody>
      </p:sp>
      <p:pic>
        <p:nvPicPr>
          <p:cNvPr id="5" name="Picture 4" descr="Text&#10;&#10;Description automatically generated">
            <a:extLst>
              <a:ext uri="{FF2B5EF4-FFF2-40B4-BE49-F238E27FC236}">
                <a16:creationId xmlns:a16="http://schemas.microsoft.com/office/drawing/2014/main" id="{E5F3FC7F-14EF-3F4A-86A4-C4862E0CC3BD}"/>
              </a:ext>
            </a:extLst>
          </p:cNvPr>
          <p:cNvPicPr>
            <a:picLocks noChangeAspect="1"/>
          </p:cNvPicPr>
          <p:nvPr/>
        </p:nvPicPr>
        <p:blipFill>
          <a:blip r:embed="rId2"/>
          <a:stretch>
            <a:fillRect/>
          </a:stretch>
        </p:blipFill>
        <p:spPr>
          <a:xfrm>
            <a:off x="3167855" y="4450524"/>
            <a:ext cx="5853112" cy="1178752"/>
          </a:xfrm>
          <a:prstGeom prst="rect">
            <a:avLst/>
          </a:prstGeom>
        </p:spPr>
      </p:pic>
      <p:sp>
        <p:nvSpPr>
          <p:cNvPr id="6" name="TextBox 5">
            <a:extLst>
              <a:ext uri="{FF2B5EF4-FFF2-40B4-BE49-F238E27FC236}">
                <a16:creationId xmlns:a16="http://schemas.microsoft.com/office/drawing/2014/main" id="{717D43AB-2D70-134F-88D3-ED22B007DCF4}"/>
              </a:ext>
            </a:extLst>
          </p:cNvPr>
          <p:cNvSpPr txBox="1"/>
          <p:nvPr/>
        </p:nvSpPr>
        <p:spPr>
          <a:xfrm>
            <a:off x="3167855" y="5843588"/>
            <a:ext cx="5853112" cy="646331"/>
          </a:xfrm>
          <a:prstGeom prst="rect">
            <a:avLst/>
          </a:prstGeom>
          <a:noFill/>
        </p:spPr>
        <p:txBody>
          <a:bodyPr wrap="square" rtlCol="0">
            <a:spAutoFit/>
          </a:bodyPr>
          <a:lstStyle/>
          <a:p>
            <a:r>
              <a:rPr lang="en-US" dirty="0"/>
              <a:t>Mapping the “square” function onto my list, creating a new list of squared values</a:t>
            </a:r>
          </a:p>
        </p:txBody>
      </p:sp>
    </p:spTree>
    <p:extLst>
      <p:ext uri="{BB962C8B-B14F-4D97-AF65-F5344CB8AC3E}">
        <p14:creationId xmlns:p14="http://schemas.microsoft.com/office/powerpoint/2010/main" val="3272786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6297-BF3C-794C-ABF1-A4CA234A9975}"/>
              </a:ext>
            </a:extLst>
          </p:cNvPr>
          <p:cNvSpPr>
            <a:spLocks noGrp="1"/>
          </p:cNvSpPr>
          <p:nvPr>
            <p:ph type="title"/>
          </p:nvPr>
        </p:nvSpPr>
        <p:spPr>
          <a:xfrm>
            <a:off x="1141413" y="413730"/>
            <a:ext cx="9905998" cy="1478570"/>
          </a:xfrm>
        </p:spPr>
        <p:txBody>
          <a:bodyPr/>
          <a:lstStyle/>
          <a:p>
            <a:pPr algn="ctr"/>
            <a:r>
              <a:rPr lang="en-US" dirty="0"/>
              <a:t>Filter()</a:t>
            </a:r>
          </a:p>
        </p:txBody>
      </p:sp>
      <p:sp>
        <p:nvSpPr>
          <p:cNvPr id="3" name="Content Placeholder 2">
            <a:extLst>
              <a:ext uri="{FF2B5EF4-FFF2-40B4-BE49-F238E27FC236}">
                <a16:creationId xmlns:a16="http://schemas.microsoft.com/office/drawing/2014/main" id="{D02A6435-A7D4-624C-BB92-EDF8D0F7CEE9}"/>
              </a:ext>
            </a:extLst>
          </p:cNvPr>
          <p:cNvSpPr>
            <a:spLocks noGrp="1"/>
          </p:cNvSpPr>
          <p:nvPr>
            <p:ph idx="1"/>
          </p:nvPr>
        </p:nvSpPr>
        <p:spPr>
          <a:xfrm>
            <a:off x="1141412" y="1892300"/>
            <a:ext cx="9905999" cy="2336801"/>
          </a:xfrm>
        </p:spPr>
        <p:txBody>
          <a:bodyPr/>
          <a:lstStyle/>
          <a:p>
            <a:r>
              <a:rPr lang="en-US" dirty="0"/>
              <a:t>filter() forms a new list that contains only elements that satisfy a certain condition, i.e. the function we passed returns True</a:t>
            </a:r>
          </a:p>
          <a:p>
            <a:r>
              <a:rPr lang="en-US" dirty="0"/>
              <a:t>The syntax is filter(function, </a:t>
            </a:r>
            <a:r>
              <a:rPr lang="en-US" dirty="0" err="1"/>
              <a:t>iterable</a:t>
            </a:r>
            <a:r>
              <a:rPr lang="en-US" dirty="0"/>
              <a:t>(s))</a:t>
            </a:r>
          </a:p>
          <a:p>
            <a:r>
              <a:rPr lang="en-US" dirty="0"/>
              <a:t>Let’s take a look at an example:</a:t>
            </a:r>
          </a:p>
          <a:p>
            <a:endParaRPr lang="en-US" dirty="0"/>
          </a:p>
        </p:txBody>
      </p:sp>
      <p:pic>
        <p:nvPicPr>
          <p:cNvPr id="5" name="Picture 4" descr="Text&#10;&#10;Description automatically generated">
            <a:extLst>
              <a:ext uri="{FF2B5EF4-FFF2-40B4-BE49-F238E27FC236}">
                <a16:creationId xmlns:a16="http://schemas.microsoft.com/office/drawing/2014/main" id="{B9F3F136-47C3-264D-908C-9FFCD39329B8}"/>
              </a:ext>
            </a:extLst>
          </p:cNvPr>
          <p:cNvPicPr>
            <a:picLocks noChangeAspect="1"/>
          </p:cNvPicPr>
          <p:nvPr/>
        </p:nvPicPr>
        <p:blipFill>
          <a:blip r:embed="rId2"/>
          <a:stretch>
            <a:fillRect/>
          </a:stretch>
        </p:blipFill>
        <p:spPr>
          <a:xfrm>
            <a:off x="2142467" y="4440237"/>
            <a:ext cx="6965019" cy="1235076"/>
          </a:xfrm>
          <a:prstGeom prst="rect">
            <a:avLst/>
          </a:prstGeom>
        </p:spPr>
      </p:pic>
      <p:sp>
        <p:nvSpPr>
          <p:cNvPr id="6" name="TextBox 5">
            <a:extLst>
              <a:ext uri="{FF2B5EF4-FFF2-40B4-BE49-F238E27FC236}">
                <a16:creationId xmlns:a16="http://schemas.microsoft.com/office/drawing/2014/main" id="{C0E74E57-FF54-2940-A87E-C847289FB834}"/>
              </a:ext>
            </a:extLst>
          </p:cNvPr>
          <p:cNvSpPr txBox="1"/>
          <p:nvPr/>
        </p:nvSpPr>
        <p:spPr>
          <a:xfrm>
            <a:off x="1514475" y="5886450"/>
            <a:ext cx="8558213" cy="646331"/>
          </a:xfrm>
          <a:prstGeom prst="rect">
            <a:avLst/>
          </a:prstGeom>
          <a:noFill/>
        </p:spPr>
        <p:txBody>
          <a:bodyPr wrap="square" rtlCol="0">
            <a:spAutoFit/>
          </a:bodyPr>
          <a:lstStyle/>
          <a:p>
            <a:r>
              <a:rPr lang="en-US" dirty="0"/>
              <a:t>Here, we used the filter() function to generate a new list with the values that satisfy some condition, in this case those values greater than three</a:t>
            </a:r>
          </a:p>
        </p:txBody>
      </p:sp>
    </p:spTree>
    <p:extLst>
      <p:ext uri="{BB962C8B-B14F-4D97-AF65-F5344CB8AC3E}">
        <p14:creationId xmlns:p14="http://schemas.microsoft.com/office/powerpoint/2010/main" val="2320222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83A7EF1-D498-A440-8E1B-EF11E94089E3}"/>
              </a:ext>
            </a:extLst>
          </p:cNvPr>
          <p:cNvSpPr>
            <a:spLocks noGrp="1"/>
          </p:cNvSpPr>
          <p:nvPr>
            <p:ph type="title"/>
          </p:nvPr>
        </p:nvSpPr>
        <p:spPr>
          <a:xfrm>
            <a:off x="854076" y="636587"/>
            <a:ext cx="4459286" cy="1478570"/>
          </a:xfrm>
        </p:spPr>
        <p:txBody>
          <a:bodyPr>
            <a:normAutofit/>
          </a:bodyPr>
          <a:lstStyle/>
          <a:p>
            <a:pPr algn="ctr"/>
            <a:r>
              <a:rPr lang="en-US" sz="3200" dirty="0"/>
              <a:t>Reduce()</a:t>
            </a:r>
          </a:p>
        </p:txBody>
      </p:sp>
      <p:sp>
        <p:nvSpPr>
          <p:cNvPr id="3" name="Content Placeholder 2">
            <a:extLst>
              <a:ext uri="{FF2B5EF4-FFF2-40B4-BE49-F238E27FC236}">
                <a16:creationId xmlns:a16="http://schemas.microsoft.com/office/drawing/2014/main" id="{804C6388-ACAF-D543-8A33-094F7E4D131B}"/>
              </a:ext>
            </a:extLst>
          </p:cNvPr>
          <p:cNvSpPr>
            <a:spLocks noGrp="1"/>
          </p:cNvSpPr>
          <p:nvPr>
            <p:ph idx="1"/>
          </p:nvPr>
        </p:nvSpPr>
        <p:spPr>
          <a:xfrm>
            <a:off x="814387" y="1990726"/>
            <a:ext cx="4459287" cy="3965046"/>
          </a:xfrm>
        </p:spPr>
        <p:txBody>
          <a:bodyPr>
            <a:normAutofit/>
          </a:bodyPr>
          <a:lstStyle/>
          <a:p>
            <a:r>
              <a:rPr lang="en-US" sz="1900" dirty="0"/>
              <a:t>reduce() works differently than map() and filter(). It does not return a new list based on the function and </a:t>
            </a:r>
            <a:r>
              <a:rPr lang="en-US" sz="1900" dirty="0" err="1"/>
              <a:t>iterable</a:t>
            </a:r>
            <a:r>
              <a:rPr lang="en-US" sz="1900" dirty="0"/>
              <a:t> we've passed. Instead, it returns a single value.</a:t>
            </a:r>
          </a:p>
          <a:p>
            <a:r>
              <a:rPr lang="en-US" sz="1900" dirty="0"/>
              <a:t>The syntax is reduce(function, sequence[, initial])</a:t>
            </a:r>
          </a:p>
          <a:p>
            <a:r>
              <a:rPr lang="en-US" sz="1900" dirty="0"/>
              <a:t>Reduce() is different than map() and filter() in the way it operates, as it uses a technique known as folding, or reduction.</a:t>
            </a:r>
          </a:p>
          <a:p>
            <a:endParaRPr lang="en-US" sz="1900" dirty="0"/>
          </a:p>
        </p:txBody>
      </p:sp>
      <p:pic>
        <p:nvPicPr>
          <p:cNvPr id="5" name="Picture 4" descr="Text&#10;&#10;Description automatically generated">
            <a:extLst>
              <a:ext uri="{FF2B5EF4-FFF2-40B4-BE49-F238E27FC236}">
                <a16:creationId xmlns:a16="http://schemas.microsoft.com/office/drawing/2014/main" id="{5E692F71-1A54-FF4C-8C89-B50B590BEC6D}"/>
              </a:ext>
            </a:extLst>
          </p:cNvPr>
          <p:cNvPicPr>
            <a:picLocks noChangeAspect="1"/>
          </p:cNvPicPr>
          <p:nvPr/>
        </p:nvPicPr>
        <p:blipFill>
          <a:blip r:embed="rId4"/>
          <a:stretch>
            <a:fillRect/>
          </a:stretch>
        </p:blipFill>
        <p:spPr>
          <a:xfrm>
            <a:off x="6096000" y="1602313"/>
            <a:ext cx="5456279" cy="362842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239172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55BB-45B4-964C-9E16-3A362AE1101D}"/>
              </a:ext>
            </a:extLst>
          </p:cNvPr>
          <p:cNvSpPr>
            <a:spLocks noGrp="1"/>
          </p:cNvSpPr>
          <p:nvPr>
            <p:ph type="title"/>
          </p:nvPr>
        </p:nvSpPr>
        <p:spPr>
          <a:xfrm>
            <a:off x="1141414" y="449642"/>
            <a:ext cx="9905998" cy="938432"/>
          </a:xfrm>
        </p:spPr>
        <p:txBody>
          <a:bodyPr/>
          <a:lstStyle/>
          <a:p>
            <a:pPr algn="ctr"/>
            <a:r>
              <a:rPr lang="en-US" dirty="0"/>
              <a:t>What is functional programming?</a:t>
            </a:r>
          </a:p>
        </p:txBody>
      </p:sp>
      <p:sp>
        <p:nvSpPr>
          <p:cNvPr id="3" name="Content Placeholder 2">
            <a:extLst>
              <a:ext uri="{FF2B5EF4-FFF2-40B4-BE49-F238E27FC236}">
                <a16:creationId xmlns:a16="http://schemas.microsoft.com/office/drawing/2014/main" id="{C7C66D9A-8EF4-6949-9696-27A4C244EF0D}"/>
              </a:ext>
            </a:extLst>
          </p:cNvPr>
          <p:cNvSpPr>
            <a:spLocks noGrp="1"/>
          </p:cNvSpPr>
          <p:nvPr>
            <p:ph idx="1"/>
          </p:nvPr>
        </p:nvSpPr>
        <p:spPr>
          <a:xfrm>
            <a:off x="1141413" y="1413718"/>
            <a:ext cx="9905999" cy="5002149"/>
          </a:xfrm>
        </p:spPr>
        <p:txBody>
          <a:bodyPr>
            <a:noAutofit/>
          </a:bodyPr>
          <a:lstStyle/>
          <a:p>
            <a:r>
              <a:rPr lang="en-US" sz="2200" dirty="0"/>
              <a:t>Functional programming has received quite a bit of attention lately, with many modern programming languages implementing functional programming functionalities</a:t>
            </a:r>
          </a:p>
          <a:p>
            <a:r>
              <a:rPr lang="en-US" sz="2200" b="1" dirty="0"/>
              <a:t>Functional programming </a:t>
            </a:r>
            <a:r>
              <a:rPr lang="en-US" sz="2200" dirty="0"/>
              <a:t>is a programming paradigm where programs are constructed </a:t>
            </a:r>
            <a:r>
              <a:rPr lang="en-US" sz="2200" u="sng" dirty="0"/>
              <a:t>by applying and composing functions</a:t>
            </a:r>
            <a:r>
              <a:rPr lang="en-US" sz="2200" dirty="0"/>
              <a:t>; functional programming treats computation as the evaluation of mathematical functions and avoids changing-state and mutable data</a:t>
            </a:r>
          </a:p>
          <a:p>
            <a:r>
              <a:rPr lang="en-US" sz="2200" dirty="0"/>
              <a:t>In order to understand this definition, it is important that we understand programming paradigms, the meaning of “applying and composing” functions, how we have come to understand computation and how this all differs from the styles of programming we are familiar with</a:t>
            </a:r>
          </a:p>
        </p:txBody>
      </p:sp>
    </p:spTree>
    <p:extLst>
      <p:ext uri="{BB962C8B-B14F-4D97-AF65-F5344CB8AC3E}">
        <p14:creationId xmlns:p14="http://schemas.microsoft.com/office/powerpoint/2010/main" val="758901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D12B-6445-7B47-915D-AC8D1531B664}"/>
              </a:ext>
            </a:extLst>
          </p:cNvPr>
          <p:cNvSpPr>
            <a:spLocks noGrp="1"/>
          </p:cNvSpPr>
          <p:nvPr>
            <p:ph type="title"/>
          </p:nvPr>
        </p:nvSpPr>
        <p:spPr>
          <a:xfrm>
            <a:off x="1141413" y="618518"/>
            <a:ext cx="9905998" cy="1478570"/>
          </a:xfrm>
        </p:spPr>
        <p:txBody>
          <a:bodyPr>
            <a:normAutofit/>
          </a:bodyPr>
          <a:lstStyle/>
          <a:p>
            <a:pPr algn="ctr"/>
            <a:r>
              <a:rPr lang="en-US" dirty="0"/>
              <a:t>Reduce() continued</a:t>
            </a:r>
          </a:p>
        </p:txBody>
      </p:sp>
      <p:pic>
        <p:nvPicPr>
          <p:cNvPr id="5" name="Picture 4" descr="Text&#10;&#10;Description automatically generated">
            <a:extLst>
              <a:ext uri="{FF2B5EF4-FFF2-40B4-BE49-F238E27FC236}">
                <a16:creationId xmlns:a16="http://schemas.microsoft.com/office/drawing/2014/main" id="{38061905-763F-6C40-8708-447B36433137}"/>
              </a:ext>
            </a:extLst>
          </p:cNvPr>
          <p:cNvPicPr>
            <a:picLocks noChangeAspect="1"/>
          </p:cNvPicPr>
          <p:nvPr/>
        </p:nvPicPr>
        <p:blipFill>
          <a:blip r:embed="rId3"/>
          <a:stretch>
            <a:fillRect/>
          </a:stretch>
        </p:blipFill>
        <p:spPr>
          <a:xfrm>
            <a:off x="697595" y="3429000"/>
            <a:ext cx="5154499" cy="1030899"/>
          </a:xfrm>
          <a:prstGeom prst="round2DiagRect">
            <a:avLst>
              <a:gd name="adj1" fmla="val 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887FF0DE-E5D6-5147-93CF-AE49960120C5}"/>
              </a:ext>
            </a:extLst>
          </p:cNvPr>
          <p:cNvSpPr>
            <a:spLocks noGrp="1"/>
          </p:cNvSpPr>
          <p:nvPr>
            <p:ph idx="1"/>
          </p:nvPr>
        </p:nvSpPr>
        <p:spPr>
          <a:xfrm>
            <a:off x="6336728" y="2320925"/>
            <a:ext cx="4710683" cy="3541714"/>
          </a:xfrm>
        </p:spPr>
        <p:txBody>
          <a:bodyPr>
            <a:normAutofit lnSpcReduction="10000"/>
          </a:bodyPr>
          <a:lstStyle/>
          <a:p>
            <a:pPr>
              <a:lnSpc>
                <a:spcPct val="110000"/>
              </a:lnSpc>
            </a:pPr>
            <a:r>
              <a:rPr lang="en-US" sz="1700" dirty="0"/>
              <a:t>The process of folding goes like this: </a:t>
            </a:r>
            <a:r>
              <a:rPr lang="en-US" sz="1700" b="1" dirty="0"/>
              <a:t>Apply</a:t>
            </a:r>
            <a:r>
              <a:rPr lang="en-US" sz="1700" dirty="0"/>
              <a:t> a function (or callable) to the first two items in an </a:t>
            </a:r>
            <a:r>
              <a:rPr lang="en-US" sz="1700" dirty="0" err="1"/>
              <a:t>iterable</a:t>
            </a:r>
            <a:r>
              <a:rPr lang="en-US" sz="1700" dirty="0"/>
              <a:t> and generate a partial result.</a:t>
            </a:r>
          </a:p>
          <a:p>
            <a:pPr>
              <a:lnSpc>
                <a:spcPct val="110000"/>
              </a:lnSpc>
            </a:pPr>
            <a:r>
              <a:rPr lang="en-US" sz="1700" b="1" dirty="0"/>
              <a:t>Use</a:t>
            </a:r>
            <a:r>
              <a:rPr lang="en-US" sz="1700" dirty="0"/>
              <a:t> that partial result, together with the third item in the </a:t>
            </a:r>
            <a:r>
              <a:rPr lang="en-US" sz="1700" dirty="0" err="1"/>
              <a:t>iterable</a:t>
            </a:r>
            <a:r>
              <a:rPr lang="en-US" sz="1700" dirty="0"/>
              <a:t>, to generate another partial result.</a:t>
            </a:r>
          </a:p>
          <a:p>
            <a:pPr>
              <a:lnSpc>
                <a:spcPct val="110000"/>
              </a:lnSpc>
            </a:pPr>
            <a:r>
              <a:rPr lang="en-US" sz="1700" b="1" dirty="0"/>
              <a:t>Repeat</a:t>
            </a:r>
            <a:r>
              <a:rPr lang="en-US" sz="1700" dirty="0"/>
              <a:t> the process until the </a:t>
            </a:r>
            <a:r>
              <a:rPr lang="en-US" sz="1700" dirty="0" err="1"/>
              <a:t>iterable</a:t>
            </a:r>
            <a:r>
              <a:rPr lang="en-US" sz="1700" dirty="0"/>
              <a:t> is exhausted and then return a single cumulative value.</a:t>
            </a:r>
          </a:p>
          <a:p>
            <a:pPr>
              <a:lnSpc>
                <a:spcPct val="110000"/>
              </a:lnSpc>
            </a:pPr>
            <a:r>
              <a:rPr lang="en-US" sz="1700" dirty="0"/>
              <a:t>The example to the left shows this process in action, as we use folding to sequentially add the elements!</a:t>
            </a:r>
          </a:p>
        </p:txBody>
      </p:sp>
    </p:spTree>
    <p:extLst>
      <p:ext uri="{BB962C8B-B14F-4D97-AF65-F5344CB8AC3E}">
        <p14:creationId xmlns:p14="http://schemas.microsoft.com/office/powerpoint/2010/main" val="2167772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2F8C0-369F-9D49-90D8-759661268222}"/>
              </a:ext>
            </a:extLst>
          </p:cNvPr>
          <p:cNvSpPr>
            <a:spLocks noGrp="1"/>
          </p:cNvSpPr>
          <p:nvPr>
            <p:ph type="ctrTitle"/>
          </p:nvPr>
        </p:nvSpPr>
        <p:spPr>
          <a:xfrm>
            <a:off x="1700212" y="333676"/>
            <a:ext cx="8791575" cy="941215"/>
          </a:xfrm>
        </p:spPr>
        <p:txBody>
          <a:bodyPr>
            <a:normAutofit fontScale="90000"/>
          </a:bodyPr>
          <a:lstStyle/>
          <a:p>
            <a:pPr algn="ctr"/>
            <a:r>
              <a:rPr lang="en-US" dirty="0"/>
              <a:t>Closing remarks &amp; resources</a:t>
            </a:r>
          </a:p>
        </p:txBody>
      </p:sp>
      <p:sp>
        <p:nvSpPr>
          <p:cNvPr id="4" name="TextBox 3">
            <a:extLst>
              <a:ext uri="{FF2B5EF4-FFF2-40B4-BE49-F238E27FC236}">
                <a16:creationId xmlns:a16="http://schemas.microsoft.com/office/drawing/2014/main" id="{73528ABF-A9AE-3A48-BB63-6D7ADC3A6CC2}"/>
              </a:ext>
            </a:extLst>
          </p:cNvPr>
          <p:cNvSpPr txBox="1"/>
          <p:nvPr/>
        </p:nvSpPr>
        <p:spPr>
          <a:xfrm>
            <a:off x="1505013" y="1846391"/>
            <a:ext cx="9181971"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At the end of the day, functional programming is simply one of many styles of programming that you can utilize</a:t>
            </a:r>
          </a:p>
          <a:p>
            <a:pPr marL="285750" indent="-285750">
              <a:buFont typeface="Arial" panose="020B0604020202020204" pitchFamily="34" charset="0"/>
              <a:buChar char="•"/>
            </a:pPr>
            <a:r>
              <a:rPr lang="en-US" sz="2000" dirty="0"/>
              <a:t>Functional programming, along with the other programming paradigms, does not have to be all or nothing: any programmer can benefit from the techniques that arise in functional programming</a:t>
            </a:r>
          </a:p>
          <a:p>
            <a:pPr marL="285750" indent="-285750">
              <a:buFont typeface="Arial" panose="020B0604020202020204" pitchFamily="34" charset="0"/>
              <a:buChar char="•"/>
            </a:pPr>
            <a:r>
              <a:rPr lang="en-US" sz="2000" dirty="0"/>
              <a:t>Resources:</a:t>
            </a:r>
            <a:endParaRPr lang="en-US" sz="2000" dirty="0">
              <a:hlinkClick r:id="rId2"/>
            </a:endParaRPr>
          </a:p>
          <a:p>
            <a:pPr marL="285750" indent="-285750">
              <a:buFont typeface="Arial" panose="020B0604020202020204" pitchFamily="34" charset="0"/>
              <a:buChar char="•"/>
            </a:pPr>
            <a:r>
              <a:rPr lang="en-US" sz="2000" dirty="0">
                <a:hlinkClick r:id="rId2"/>
              </a:rPr>
              <a:t>https://hackr.io/blog/programming-paradigms</a:t>
            </a:r>
            <a:endParaRPr lang="en-US" sz="2000" dirty="0"/>
          </a:p>
          <a:p>
            <a:pPr marL="285750" indent="-285750">
              <a:buFont typeface="Arial" panose="020B0604020202020204" pitchFamily="34" charset="0"/>
              <a:buChar char="•"/>
            </a:pPr>
            <a:r>
              <a:rPr lang="en-US" sz="2000" dirty="0">
                <a:hlinkClick r:id="rId3"/>
              </a:rPr>
              <a:t>https://hackr.io/blog/functional-programming</a:t>
            </a:r>
            <a:endParaRPr lang="en-US" sz="2000" dirty="0"/>
          </a:p>
          <a:p>
            <a:pPr marL="285750" indent="-285750">
              <a:buFont typeface="Arial" panose="020B0604020202020204" pitchFamily="34" charset="0"/>
              <a:buChar char="•"/>
            </a:pPr>
            <a:r>
              <a:rPr lang="en-US" sz="2000" dirty="0">
                <a:hlinkClick r:id="rId4"/>
              </a:rPr>
              <a:t>https://realpython.com/python-functional-programming/</a:t>
            </a:r>
            <a:endParaRPr lang="en-US" sz="2000" dirty="0"/>
          </a:p>
          <a:p>
            <a:pPr marL="285750" indent="-285750">
              <a:buFont typeface="Arial" panose="020B0604020202020204" pitchFamily="34" charset="0"/>
              <a:buChar char="•"/>
            </a:pPr>
            <a:r>
              <a:rPr lang="en-US" sz="2000" dirty="0">
                <a:hlinkClick r:id="rId5"/>
              </a:rPr>
              <a:t>https://www.youtube.com/watch?v=6RAQynw2Sy8</a:t>
            </a:r>
            <a:endParaRPr lang="en-US" sz="2000" dirty="0"/>
          </a:p>
          <a:p>
            <a:pPr marL="285750" indent="-285750">
              <a:buFont typeface="Arial" panose="020B0604020202020204" pitchFamily="34" charset="0"/>
              <a:buChar char="•"/>
            </a:pPr>
            <a:r>
              <a:rPr lang="en-US" sz="2000" dirty="0">
                <a:hlinkClick r:id="rId6"/>
              </a:rPr>
              <a:t>https://www.youtube.com/watch?v=0if71HOyVjY</a:t>
            </a:r>
            <a:endParaRPr lang="en-US" sz="2000" dirty="0"/>
          </a:p>
          <a:p>
            <a:pPr marL="285750" indent="-285750">
              <a:buFont typeface="Arial" panose="020B0604020202020204" pitchFamily="34" charset="0"/>
              <a:buChar char="•"/>
            </a:pPr>
            <a:r>
              <a:rPr lang="en-US" sz="2000" dirty="0">
                <a:hlinkClick r:id="rId7"/>
              </a:rPr>
              <a:t>https://isaaccomputerscience.org/concepts/prog_func_list?examBoard=all&amp;stage=all</a:t>
            </a:r>
            <a:endParaRPr lang="en-US" sz="2000" dirty="0"/>
          </a:p>
          <a:p>
            <a:pPr marL="285750" indent="-285750">
              <a:buFont typeface="Arial" panose="020B0604020202020204" pitchFamily="34" charset="0"/>
              <a:buChar char="•"/>
            </a:pPr>
            <a:r>
              <a:rPr lang="en-US" sz="2000" dirty="0">
                <a:hlinkClick r:id="rId8"/>
              </a:rPr>
              <a:t>https://python-course.eu/advanced-python/lambda-filter-reduce-map.php</a:t>
            </a:r>
            <a:endParaRPr lang="en-US" sz="2000" dirty="0"/>
          </a:p>
        </p:txBody>
      </p:sp>
    </p:spTree>
    <p:extLst>
      <p:ext uri="{BB962C8B-B14F-4D97-AF65-F5344CB8AC3E}">
        <p14:creationId xmlns:p14="http://schemas.microsoft.com/office/powerpoint/2010/main" val="1864749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3"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05" name="Group 104">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06" name="Group 105">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8"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9"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0"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5"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07" name="Group 106">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8"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46" name="Rectangle 145">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8"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B15F8BFE-A46D-3240-A4D8-5C113CAA54D0}"/>
              </a:ext>
            </a:extLst>
          </p:cNvPr>
          <p:cNvSpPr>
            <a:spLocks noGrp="1"/>
          </p:cNvSpPr>
          <p:nvPr>
            <p:ph type="ctrTitle"/>
          </p:nvPr>
        </p:nvSpPr>
        <p:spPr>
          <a:xfrm>
            <a:off x="560385" y="285633"/>
            <a:ext cx="4459286" cy="1183295"/>
          </a:xfrm>
        </p:spPr>
        <p:txBody>
          <a:bodyPr vert="horz" lIns="91440" tIns="45720" rIns="91440" bIns="45720" rtlCol="0" anchor="ctr">
            <a:normAutofit/>
          </a:bodyPr>
          <a:lstStyle/>
          <a:p>
            <a:pPr algn="ctr"/>
            <a:r>
              <a:rPr lang="en-US" sz="3200" dirty="0"/>
              <a:t>Programming paradigms</a:t>
            </a:r>
          </a:p>
        </p:txBody>
      </p:sp>
      <p:sp>
        <p:nvSpPr>
          <p:cNvPr id="5" name="TextBox 4">
            <a:extLst>
              <a:ext uri="{FF2B5EF4-FFF2-40B4-BE49-F238E27FC236}">
                <a16:creationId xmlns:a16="http://schemas.microsoft.com/office/drawing/2014/main" id="{66DE5490-E475-D948-AD4F-9BED95ADC3D0}"/>
              </a:ext>
            </a:extLst>
          </p:cNvPr>
          <p:cNvSpPr txBox="1"/>
          <p:nvPr/>
        </p:nvSpPr>
        <p:spPr>
          <a:xfrm>
            <a:off x="977900" y="1680608"/>
            <a:ext cx="4165602" cy="5178140"/>
          </a:xfrm>
          <a:prstGeom prst="rect">
            <a:avLst/>
          </a:prstGeom>
        </p:spPr>
        <p:txBody>
          <a:bodyPr vert="horz" lIns="91440" tIns="45720" rIns="91440" bIns="45720" rtlCol="0">
            <a:noAutofit/>
          </a:bodyPr>
          <a:lstStyle/>
          <a:p>
            <a:pPr marL="285750" indent="-228600" defTabSz="914400">
              <a:lnSpc>
                <a:spcPct val="110000"/>
              </a:lnSpc>
              <a:spcAft>
                <a:spcPts val="600"/>
              </a:spcAft>
              <a:buSzPct val="125000"/>
              <a:buFont typeface="Arial" panose="020B0604020202020204" pitchFamily="34" charset="0"/>
              <a:buChar char="•"/>
            </a:pPr>
            <a:r>
              <a:rPr lang="en-US" sz="2400" dirty="0"/>
              <a:t>Programming paradigms are a way to classify programming languages based on their features</a:t>
            </a:r>
          </a:p>
          <a:p>
            <a:pPr marL="285750" indent="-228600" defTabSz="914400">
              <a:lnSpc>
                <a:spcPct val="110000"/>
              </a:lnSpc>
              <a:spcAft>
                <a:spcPts val="600"/>
              </a:spcAft>
              <a:buSzPct val="125000"/>
              <a:buFont typeface="Arial" panose="020B0604020202020204" pitchFamily="34" charset="0"/>
              <a:buChar char="•"/>
            </a:pPr>
            <a:r>
              <a:rPr lang="en-US" sz="2400" dirty="0"/>
              <a:t>You can think of programming paradigms as “styles” of building programs, which can be classified into two main groups: imperative and declarative.</a:t>
            </a:r>
          </a:p>
        </p:txBody>
      </p:sp>
      <p:pic>
        <p:nvPicPr>
          <p:cNvPr id="98" name="Picture 97">
            <a:extLst>
              <a:ext uri="{FF2B5EF4-FFF2-40B4-BE49-F238E27FC236}">
                <a16:creationId xmlns:a16="http://schemas.microsoft.com/office/drawing/2014/main" id="{4210D275-18F2-D143-A59B-FB024CE84C08}"/>
              </a:ext>
            </a:extLst>
          </p:cNvPr>
          <p:cNvPicPr>
            <a:picLocks noChangeAspect="1"/>
          </p:cNvPicPr>
          <p:nvPr/>
        </p:nvPicPr>
        <p:blipFill>
          <a:blip r:embed="rId4"/>
          <a:stretch>
            <a:fillRect/>
          </a:stretch>
        </p:blipFill>
        <p:spPr>
          <a:xfrm>
            <a:off x="5672911" y="1842172"/>
            <a:ext cx="5456279" cy="306915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50" name="Group 149">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1"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2"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9"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0"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1"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2"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63"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4"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5"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6"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7"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68"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9"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0"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1"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2"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3"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4"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5"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6"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7"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3877449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8BFE-A46D-3240-A4D8-5C113CAA54D0}"/>
              </a:ext>
            </a:extLst>
          </p:cNvPr>
          <p:cNvSpPr>
            <a:spLocks noGrp="1"/>
          </p:cNvSpPr>
          <p:nvPr>
            <p:ph type="ctrTitle"/>
          </p:nvPr>
        </p:nvSpPr>
        <p:spPr>
          <a:xfrm>
            <a:off x="1542171" y="405448"/>
            <a:ext cx="9379135" cy="805515"/>
          </a:xfrm>
        </p:spPr>
        <p:txBody>
          <a:bodyPr>
            <a:normAutofit/>
          </a:bodyPr>
          <a:lstStyle/>
          <a:p>
            <a:pPr algn="ctr"/>
            <a:r>
              <a:rPr lang="en-US" dirty="0">
                <a:solidFill>
                  <a:srgbClr val="FFFFFF"/>
                </a:solidFill>
              </a:rPr>
              <a:t>Imperative vs. declarative</a:t>
            </a:r>
          </a:p>
        </p:txBody>
      </p:sp>
      <p:sp>
        <p:nvSpPr>
          <p:cNvPr id="3" name="TextBox 2">
            <a:extLst>
              <a:ext uri="{FF2B5EF4-FFF2-40B4-BE49-F238E27FC236}">
                <a16:creationId xmlns:a16="http://schemas.microsoft.com/office/drawing/2014/main" id="{6294CA21-79C2-904A-B2AA-A5678E935916}"/>
              </a:ext>
            </a:extLst>
          </p:cNvPr>
          <p:cNvSpPr txBox="1"/>
          <p:nvPr/>
        </p:nvSpPr>
        <p:spPr>
          <a:xfrm>
            <a:off x="1542171" y="1612679"/>
            <a:ext cx="3818238"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Imperative programming is a paradigm in which the programmer tells the program how to solve a problem explicitly</a:t>
            </a:r>
          </a:p>
          <a:p>
            <a:pPr marL="285750" indent="-285750">
              <a:buFont typeface="Arial" panose="020B0604020202020204" pitchFamily="34" charset="0"/>
              <a:buChar char="•"/>
            </a:pPr>
            <a:r>
              <a:rPr lang="en-US" sz="2400" dirty="0"/>
              <a:t>In declarative programming, the programmer describes what the problem is through a set of statements, but does NOT tell the program how to solve it</a:t>
            </a:r>
          </a:p>
        </p:txBody>
      </p:sp>
      <p:pic>
        <p:nvPicPr>
          <p:cNvPr id="5" name="Picture 4" descr="Text&#10;&#10;Description automatically generated with medium confidence">
            <a:extLst>
              <a:ext uri="{FF2B5EF4-FFF2-40B4-BE49-F238E27FC236}">
                <a16:creationId xmlns:a16="http://schemas.microsoft.com/office/drawing/2014/main" id="{8D254737-BFC8-3340-A6D7-12C359272E64}"/>
              </a:ext>
            </a:extLst>
          </p:cNvPr>
          <p:cNvPicPr>
            <a:picLocks noChangeAspect="1"/>
          </p:cNvPicPr>
          <p:nvPr/>
        </p:nvPicPr>
        <p:blipFill>
          <a:blip r:embed="rId2"/>
          <a:stretch>
            <a:fillRect/>
          </a:stretch>
        </p:blipFill>
        <p:spPr>
          <a:xfrm>
            <a:off x="6231738" y="2020550"/>
            <a:ext cx="4947007" cy="3708572"/>
          </a:xfrm>
          <a:prstGeom prst="rect">
            <a:avLst/>
          </a:prstGeom>
        </p:spPr>
      </p:pic>
    </p:spTree>
    <p:extLst>
      <p:ext uri="{BB962C8B-B14F-4D97-AF65-F5344CB8AC3E}">
        <p14:creationId xmlns:p14="http://schemas.microsoft.com/office/powerpoint/2010/main" val="2942177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838DD-66EA-6642-B23F-739D5A8E562B}"/>
              </a:ext>
            </a:extLst>
          </p:cNvPr>
          <p:cNvSpPr>
            <a:spLocks noGrp="1"/>
          </p:cNvSpPr>
          <p:nvPr>
            <p:ph type="title"/>
          </p:nvPr>
        </p:nvSpPr>
        <p:spPr>
          <a:xfrm>
            <a:off x="1141412" y="383739"/>
            <a:ext cx="9905998" cy="1024931"/>
          </a:xfrm>
        </p:spPr>
        <p:txBody>
          <a:bodyPr/>
          <a:lstStyle/>
          <a:p>
            <a:pPr algn="ctr"/>
            <a:r>
              <a:rPr lang="en-US"/>
              <a:t>A look at imperative Vs. declarative code</a:t>
            </a:r>
            <a:endParaRPr lang="en-US" dirty="0"/>
          </a:p>
        </p:txBody>
      </p:sp>
      <p:pic>
        <p:nvPicPr>
          <p:cNvPr id="5" name="Picture 4" descr="Text&#10;&#10;Description automatically generated">
            <a:extLst>
              <a:ext uri="{FF2B5EF4-FFF2-40B4-BE49-F238E27FC236}">
                <a16:creationId xmlns:a16="http://schemas.microsoft.com/office/drawing/2014/main" id="{A58BDA1B-029B-FC43-BC06-20183A00E34E}"/>
              </a:ext>
            </a:extLst>
          </p:cNvPr>
          <p:cNvPicPr>
            <a:picLocks noChangeAspect="1"/>
          </p:cNvPicPr>
          <p:nvPr/>
        </p:nvPicPr>
        <p:blipFill>
          <a:blip r:embed="rId3"/>
          <a:stretch>
            <a:fillRect/>
          </a:stretch>
        </p:blipFill>
        <p:spPr>
          <a:xfrm>
            <a:off x="5594869" y="1763038"/>
            <a:ext cx="6400800" cy="1665962"/>
          </a:xfrm>
          <a:prstGeom prst="rect">
            <a:avLst/>
          </a:prstGeom>
        </p:spPr>
      </p:pic>
      <p:pic>
        <p:nvPicPr>
          <p:cNvPr id="7" name="Picture 6" descr="Text&#10;&#10;Description automatically generated">
            <a:extLst>
              <a:ext uri="{FF2B5EF4-FFF2-40B4-BE49-F238E27FC236}">
                <a16:creationId xmlns:a16="http://schemas.microsoft.com/office/drawing/2014/main" id="{00BAACD4-9A1C-6C40-957E-676012954492}"/>
              </a:ext>
            </a:extLst>
          </p:cNvPr>
          <p:cNvPicPr>
            <a:picLocks noChangeAspect="1"/>
          </p:cNvPicPr>
          <p:nvPr/>
        </p:nvPicPr>
        <p:blipFill>
          <a:blip r:embed="rId4"/>
          <a:stretch>
            <a:fillRect/>
          </a:stretch>
        </p:blipFill>
        <p:spPr>
          <a:xfrm>
            <a:off x="5594869" y="3965986"/>
            <a:ext cx="6400800" cy="1808404"/>
          </a:xfrm>
          <a:prstGeom prst="rect">
            <a:avLst/>
          </a:prstGeom>
        </p:spPr>
      </p:pic>
      <p:sp>
        <p:nvSpPr>
          <p:cNvPr id="8" name="TextBox 7">
            <a:extLst>
              <a:ext uri="{FF2B5EF4-FFF2-40B4-BE49-F238E27FC236}">
                <a16:creationId xmlns:a16="http://schemas.microsoft.com/office/drawing/2014/main" id="{90C1A188-C43C-3641-B89D-5F33FC02616C}"/>
              </a:ext>
            </a:extLst>
          </p:cNvPr>
          <p:cNvSpPr txBox="1"/>
          <p:nvPr/>
        </p:nvSpPr>
        <p:spPr>
          <a:xfrm>
            <a:off x="911092" y="1980827"/>
            <a:ext cx="3730752"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code snippets on the right consist of two different ways to calculate the factorial of a number: the one on top is imperative and the bottom one is declarative</a:t>
            </a:r>
          </a:p>
          <a:p>
            <a:pPr marL="285750" indent="-285750">
              <a:buFont typeface="Arial" panose="020B0604020202020204" pitchFamily="34" charset="0"/>
              <a:buChar char="•"/>
            </a:pPr>
            <a:r>
              <a:rPr lang="en-US" dirty="0"/>
              <a:t>In the imperative case, we are explicitly telling the program what to do</a:t>
            </a:r>
          </a:p>
          <a:p>
            <a:pPr marL="285750" indent="-285750">
              <a:buFont typeface="Arial" panose="020B0604020202020204" pitchFamily="34" charset="0"/>
              <a:buChar char="•"/>
            </a:pPr>
            <a:r>
              <a:rPr lang="en-US" dirty="0"/>
              <a:t>In the declarative case, we stated the ”base case” for recursion, or more simply a rule. We allow the function to keep calling itself until the problem is solved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84591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F9B38-8F67-304F-ABF4-E89FA1744358}"/>
              </a:ext>
            </a:extLst>
          </p:cNvPr>
          <p:cNvSpPr>
            <a:spLocks noGrp="1"/>
          </p:cNvSpPr>
          <p:nvPr>
            <p:ph type="title"/>
          </p:nvPr>
        </p:nvSpPr>
        <p:spPr/>
        <p:txBody>
          <a:bodyPr/>
          <a:lstStyle/>
          <a:p>
            <a:pPr algn="ctr"/>
            <a:r>
              <a:rPr lang="en-US" dirty="0"/>
              <a:t>Exercise: Which is which?</a:t>
            </a:r>
          </a:p>
        </p:txBody>
      </p:sp>
      <p:pic>
        <p:nvPicPr>
          <p:cNvPr id="5" name="Content Placeholder 4" descr="Graphical user interface, text&#10;&#10;Description automatically generated with medium confidence">
            <a:extLst>
              <a:ext uri="{FF2B5EF4-FFF2-40B4-BE49-F238E27FC236}">
                <a16:creationId xmlns:a16="http://schemas.microsoft.com/office/drawing/2014/main" id="{23605BCC-7A6E-F740-A829-F458C8FF5964}"/>
              </a:ext>
            </a:extLst>
          </p:cNvPr>
          <p:cNvPicPr>
            <a:picLocks noGrp="1" noChangeAspect="1"/>
          </p:cNvPicPr>
          <p:nvPr>
            <p:ph idx="1"/>
          </p:nvPr>
        </p:nvPicPr>
        <p:blipFill>
          <a:blip r:embed="rId2"/>
          <a:stretch>
            <a:fillRect/>
          </a:stretch>
        </p:blipFill>
        <p:spPr>
          <a:xfrm>
            <a:off x="346072" y="2287730"/>
            <a:ext cx="5486400" cy="2408916"/>
          </a:xfrm>
        </p:spPr>
      </p:pic>
      <p:pic>
        <p:nvPicPr>
          <p:cNvPr id="7" name="Picture 6" descr="Text&#10;&#10;Description automatically generated">
            <a:extLst>
              <a:ext uri="{FF2B5EF4-FFF2-40B4-BE49-F238E27FC236}">
                <a16:creationId xmlns:a16="http://schemas.microsoft.com/office/drawing/2014/main" id="{978EA98E-E532-6641-A9F5-0B28CED84062}"/>
              </a:ext>
            </a:extLst>
          </p:cNvPr>
          <p:cNvPicPr>
            <a:picLocks noChangeAspect="1"/>
          </p:cNvPicPr>
          <p:nvPr/>
        </p:nvPicPr>
        <p:blipFill>
          <a:blip r:embed="rId3"/>
          <a:stretch>
            <a:fillRect/>
          </a:stretch>
        </p:blipFill>
        <p:spPr>
          <a:xfrm>
            <a:off x="6359530" y="2287730"/>
            <a:ext cx="5486398" cy="2408916"/>
          </a:xfrm>
          <a:prstGeom prst="rect">
            <a:avLst/>
          </a:prstGeom>
        </p:spPr>
      </p:pic>
      <p:sp>
        <p:nvSpPr>
          <p:cNvPr id="8" name="TextBox 7">
            <a:extLst>
              <a:ext uri="{FF2B5EF4-FFF2-40B4-BE49-F238E27FC236}">
                <a16:creationId xmlns:a16="http://schemas.microsoft.com/office/drawing/2014/main" id="{02C303F2-9969-8341-AB8C-270510ECCFC0}"/>
              </a:ext>
            </a:extLst>
          </p:cNvPr>
          <p:cNvSpPr txBox="1"/>
          <p:nvPr/>
        </p:nvSpPr>
        <p:spPr>
          <a:xfrm>
            <a:off x="928688" y="5072063"/>
            <a:ext cx="10118723" cy="1200329"/>
          </a:xfrm>
          <a:prstGeom prst="rect">
            <a:avLst/>
          </a:prstGeom>
          <a:noFill/>
        </p:spPr>
        <p:txBody>
          <a:bodyPr wrap="square" rtlCol="0">
            <a:spAutoFit/>
          </a:bodyPr>
          <a:lstStyle/>
          <a:p>
            <a:r>
              <a:rPr lang="en-US" dirty="0"/>
              <a:t>The Fibonacci_1() function is the declarative way of generating the Fibonacci sequence, as we are simply giving the computer rules to abide by in the form of if statements and letting it figure out how to return the answer. In Fibonacci_2(), we are using a for loop to instruct the operations that the computer should carry out to compute the result; therefore it is imperative.</a:t>
            </a:r>
          </a:p>
        </p:txBody>
      </p:sp>
    </p:spTree>
    <p:extLst>
      <p:ext uri="{BB962C8B-B14F-4D97-AF65-F5344CB8AC3E}">
        <p14:creationId xmlns:p14="http://schemas.microsoft.com/office/powerpoint/2010/main" val="155587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8BFE-A46D-3240-A4D8-5C113CAA54D0}"/>
              </a:ext>
            </a:extLst>
          </p:cNvPr>
          <p:cNvSpPr>
            <a:spLocks noGrp="1"/>
          </p:cNvSpPr>
          <p:nvPr>
            <p:ph type="ctrTitle"/>
          </p:nvPr>
        </p:nvSpPr>
        <p:spPr>
          <a:xfrm>
            <a:off x="1406432" y="481914"/>
            <a:ext cx="9379135" cy="778976"/>
          </a:xfrm>
        </p:spPr>
        <p:txBody>
          <a:bodyPr>
            <a:normAutofit/>
          </a:bodyPr>
          <a:lstStyle/>
          <a:p>
            <a:pPr algn="ctr"/>
            <a:r>
              <a:rPr lang="en-US" dirty="0">
                <a:solidFill>
                  <a:srgbClr val="FFFFFF"/>
                </a:solidFill>
              </a:rPr>
              <a:t>Paradigm hierarchy</a:t>
            </a:r>
          </a:p>
        </p:txBody>
      </p:sp>
      <p:pic>
        <p:nvPicPr>
          <p:cNvPr id="27" name="Picture 26" descr="A screenshot of a computer&#10;&#10;Description automatically generated with low confidence">
            <a:extLst>
              <a:ext uri="{FF2B5EF4-FFF2-40B4-BE49-F238E27FC236}">
                <a16:creationId xmlns:a16="http://schemas.microsoft.com/office/drawing/2014/main" id="{3607BA30-9C98-9746-AF2A-628DF8C49BF2}"/>
              </a:ext>
            </a:extLst>
          </p:cNvPr>
          <p:cNvPicPr>
            <a:picLocks noChangeAspect="1"/>
          </p:cNvPicPr>
          <p:nvPr/>
        </p:nvPicPr>
        <p:blipFill>
          <a:blip r:embed="rId3"/>
          <a:stretch>
            <a:fillRect/>
          </a:stretch>
        </p:blipFill>
        <p:spPr>
          <a:xfrm>
            <a:off x="6609324" y="2320864"/>
            <a:ext cx="4991789" cy="221627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TextBox 2">
            <a:extLst>
              <a:ext uri="{FF2B5EF4-FFF2-40B4-BE49-F238E27FC236}">
                <a16:creationId xmlns:a16="http://schemas.microsoft.com/office/drawing/2014/main" id="{0007FBC0-1CD0-5247-B574-858A91C77787}"/>
              </a:ext>
            </a:extLst>
          </p:cNvPr>
          <p:cNvSpPr txBox="1"/>
          <p:nvPr/>
        </p:nvSpPr>
        <p:spPr>
          <a:xfrm>
            <a:off x="1006382" y="1482439"/>
            <a:ext cx="4942703"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highlight>
                  <a:srgbClr val="C0C0C0"/>
                </a:highlight>
              </a:rPr>
              <a:t>Within the imperative and declarative programming paradigms are “sub-paradigms”</a:t>
            </a:r>
          </a:p>
          <a:p>
            <a:pPr marL="285750" indent="-285750">
              <a:buFont typeface="Arial" panose="020B0604020202020204" pitchFamily="34" charset="0"/>
              <a:buChar char="•"/>
            </a:pPr>
            <a:r>
              <a:rPr lang="en-US" sz="2400" dirty="0">
                <a:highlight>
                  <a:srgbClr val="C0C0C0"/>
                </a:highlight>
              </a:rPr>
              <a:t>The paradigms that we are familiar with, procedural and object-oriented, fall under the imperative paradigm.</a:t>
            </a:r>
          </a:p>
          <a:p>
            <a:pPr marL="285750" indent="-285750">
              <a:buFont typeface="Arial" panose="020B0604020202020204" pitchFamily="34" charset="0"/>
              <a:buChar char="•"/>
            </a:pPr>
            <a:r>
              <a:rPr lang="en-US" sz="2400" dirty="0">
                <a:highlight>
                  <a:srgbClr val="C0C0C0"/>
                </a:highlight>
              </a:rPr>
              <a:t>Many programmers find it hard to work with functional programming for this reason</a:t>
            </a:r>
          </a:p>
          <a:p>
            <a:pPr marL="285750" indent="-285750">
              <a:buFont typeface="Arial" panose="020B0604020202020204" pitchFamily="34" charset="0"/>
              <a:buChar char="•"/>
            </a:pPr>
            <a:r>
              <a:rPr lang="en-US" sz="2400" dirty="0">
                <a:highlight>
                  <a:srgbClr val="C0C0C0"/>
                </a:highlight>
              </a:rPr>
              <a:t>To get a better understanding, let’s learn about the philosophy that drives functional programming</a:t>
            </a:r>
          </a:p>
        </p:txBody>
      </p:sp>
    </p:spTree>
    <p:extLst>
      <p:ext uri="{BB962C8B-B14F-4D97-AF65-F5344CB8AC3E}">
        <p14:creationId xmlns:p14="http://schemas.microsoft.com/office/powerpoint/2010/main" val="2927170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4"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5" name="Group 1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 name="Group 1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5" name="Group 1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16" name="Rectangle 5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B7548BFE-300A-E54F-A7D8-A79A71942648}"/>
              </a:ext>
            </a:extLst>
          </p:cNvPr>
          <p:cNvSpPr>
            <a:spLocks noGrp="1"/>
          </p:cNvSpPr>
          <p:nvPr>
            <p:ph type="ctrTitle"/>
          </p:nvPr>
        </p:nvSpPr>
        <p:spPr>
          <a:xfrm>
            <a:off x="1171576" y="231168"/>
            <a:ext cx="4459286" cy="1478570"/>
          </a:xfrm>
        </p:spPr>
        <p:txBody>
          <a:bodyPr vert="horz" lIns="91440" tIns="45720" rIns="91440" bIns="45720" rtlCol="0" anchor="ctr">
            <a:normAutofit/>
          </a:bodyPr>
          <a:lstStyle/>
          <a:p>
            <a:r>
              <a:rPr lang="en-US" sz="2500" dirty="0"/>
              <a:t>Lambda calculus: the inspiration for functional programming</a:t>
            </a:r>
          </a:p>
        </p:txBody>
      </p:sp>
      <p:sp>
        <p:nvSpPr>
          <p:cNvPr id="4" name="TextBox 3">
            <a:extLst>
              <a:ext uri="{FF2B5EF4-FFF2-40B4-BE49-F238E27FC236}">
                <a16:creationId xmlns:a16="http://schemas.microsoft.com/office/drawing/2014/main" id="{9A7B8654-8152-184B-9A12-0331DF1EE79E}"/>
              </a:ext>
            </a:extLst>
          </p:cNvPr>
          <p:cNvSpPr txBox="1"/>
          <p:nvPr/>
        </p:nvSpPr>
        <p:spPr>
          <a:xfrm>
            <a:off x="1036636" y="1816101"/>
            <a:ext cx="4459287" cy="3965046"/>
          </a:xfrm>
          <a:prstGeom prst="rect">
            <a:avLst/>
          </a:prstGeom>
        </p:spPr>
        <p:txBody>
          <a:bodyPr vert="horz" lIns="91440" tIns="45720" rIns="91440" bIns="45720" rtlCol="0">
            <a:noAutofit/>
          </a:bodyPr>
          <a:lstStyle/>
          <a:p>
            <a:pPr marL="285750" indent="-228600" defTabSz="914400">
              <a:lnSpc>
                <a:spcPct val="110000"/>
              </a:lnSpc>
              <a:spcAft>
                <a:spcPts val="600"/>
              </a:spcAft>
              <a:buSzPct val="125000"/>
              <a:buFont typeface="Arial" panose="020B0604020202020204" pitchFamily="34" charset="0"/>
              <a:buChar char="•"/>
            </a:pPr>
            <a:r>
              <a:rPr lang="en-US" sz="2000" dirty="0"/>
              <a:t>In the 1930s, mathematician Alonzo Church developed lambda calculus, a formal system for expressing computation</a:t>
            </a:r>
          </a:p>
          <a:p>
            <a:pPr marL="285750" indent="-228600" defTabSz="914400">
              <a:lnSpc>
                <a:spcPct val="110000"/>
              </a:lnSpc>
              <a:spcAft>
                <a:spcPts val="600"/>
              </a:spcAft>
              <a:buSzPct val="125000"/>
              <a:buFont typeface="Arial" panose="020B0604020202020204" pitchFamily="34" charset="0"/>
              <a:buChar char="•"/>
            </a:pPr>
            <a:r>
              <a:rPr lang="en-US" sz="2000" dirty="0"/>
              <a:t>Around the same time, Alan Turing developed his own model of computation known as the Turing machine</a:t>
            </a:r>
          </a:p>
          <a:p>
            <a:pPr marL="285750" indent="-228600" defTabSz="914400">
              <a:lnSpc>
                <a:spcPct val="110000"/>
              </a:lnSpc>
              <a:spcAft>
                <a:spcPts val="600"/>
              </a:spcAft>
              <a:buSzPct val="125000"/>
              <a:buFont typeface="Arial" panose="020B0604020202020204" pitchFamily="34" charset="0"/>
              <a:buChar char="•"/>
            </a:pPr>
            <a:r>
              <a:rPr lang="en-US" sz="2000" dirty="0"/>
              <a:t>Lambda calculus can be used to compute anything that a Turing machine can and vice versa, which means that these systems can do anything a modern computer can!</a:t>
            </a:r>
          </a:p>
        </p:txBody>
      </p:sp>
      <p:pic>
        <p:nvPicPr>
          <p:cNvPr id="6" name="Picture 5" descr="A collage of a person&#10;&#10;Description automatically generated with medium confidence">
            <a:extLst>
              <a:ext uri="{FF2B5EF4-FFF2-40B4-BE49-F238E27FC236}">
                <a16:creationId xmlns:a16="http://schemas.microsoft.com/office/drawing/2014/main" id="{E784F7D8-4307-5E42-8CAC-8494CE8CC142}"/>
              </a:ext>
            </a:extLst>
          </p:cNvPr>
          <p:cNvPicPr>
            <a:picLocks noChangeAspect="1"/>
          </p:cNvPicPr>
          <p:nvPr/>
        </p:nvPicPr>
        <p:blipFill>
          <a:blip r:embed="rId5"/>
          <a:stretch>
            <a:fillRect/>
          </a:stretch>
        </p:blipFill>
        <p:spPr>
          <a:xfrm>
            <a:off x="6096000" y="688386"/>
            <a:ext cx="5456279" cy="545627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17" name="Group 5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3699640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{9508D353-1412-014F-9336-CFF4E218584B}tf10001122</Template>
  <TotalTime>3595</TotalTime>
  <Words>2555</Words>
  <Application>Microsoft Macintosh PowerPoint</Application>
  <PresentationFormat>Widescreen</PresentationFormat>
  <Paragraphs>163</Paragraphs>
  <Slides>31</Slides>
  <Notes>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Cambria Math</vt:lpstr>
      <vt:lpstr>Tw Cen MT</vt:lpstr>
      <vt:lpstr>Circuit</vt:lpstr>
      <vt:lpstr>Functional Programming: Theory to Implementation</vt:lpstr>
      <vt:lpstr>Outline</vt:lpstr>
      <vt:lpstr>What is functional programming?</vt:lpstr>
      <vt:lpstr>Programming paradigms</vt:lpstr>
      <vt:lpstr>Imperative vs. declarative</vt:lpstr>
      <vt:lpstr>A look at imperative Vs. declarative code</vt:lpstr>
      <vt:lpstr>Exercise: Which is which?</vt:lpstr>
      <vt:lpstr>Paradigm hierarchy</vt:lpstr>
      <vt:lpstr>Lambda calculus: the inspiration for functional programming</vt:lpstr>
      <vt:lpstr>The birth of functional programming</vt:lpstr>
      <vt:lpstr>Functional programming Characteristics</vt:lpstr>
      <vt:lpstr>PowerPoint Presentation</vt:lpstr>
      <vt:lpstr>Immutable data</vt:lpstr>
      <vt:lpstr>Benefits of immutable data</vt:lpstr>
      <vt:lpstr>Pure functions</vt:lpstr>
      <vt:lpstr>Pure function example</vt:lpstr>
      <vt:lpstr>First-class functions &amp; Higher order functions</vt:lpstr>
      <vt:lpstr>Examples</vt:lpstr>
      <vt:lpstr>Lazy evaluation</vt:lpstr>
      <vt:lpstr>Recursion</vt:lpstr>
      <vt:lpstr>Recursion: example</vt:lpstr>
      <vt:lpstr>Manipulation of lists</vt:lpstr>
      <vt:lpstr>Example: manipulation of lists</vt:lpstr>
      <vt:lpstr>anonymous functions</vt:lpstr>
      <vt:lpstr>Lambda functions in python</vt:lpstr>
      <vt:lpstr>Three powerful functions: Map(), filter() and reduce()</vt:lpstr>
      <vt:lpstr>Map()</vt:lpstr>
      <vt:lpstr>Filter()</vt:lpstr>
      <vt:lpstr>Reduce()</vt:lpstr>
      <vt:lpstr>Reduce() continued</vt:lpstr>
      <vt:lpstr>Closing remarks &amp;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Killeen</dc:creator>
  <cp:lastModifiedBy>Matthew Killeen</cp:lastModifiedBy>
  <cp:revision>24</cp:revision>
  <dcterms:created xsi:type="dcterms:W3CDTF">2022-02-21T20:08:30Z</dcterms:created>
  <dcterms:modified xsi:type="dcterms:W3CDTF">2022-03-04T02:32:48Z</dcterms:modified>
</cp:coreProperties>
</file>